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7"/>
  </p:notesMasterIdLst>
  <p:sldIdLst>
    <p:sldId id="256" r:id="rId6"/>
    <p:sldId id="259" r:id="rId7"/>
    <p:sldId id="258" r:id="rId8"/>
    <p:sldId id="287" r:id="rId9"/>
    <p:sldId id="286" r:id="rId10"/>
    <p:sldId id="285" r:id="rId11"/>
    <p:sldId id="336" r:id="rId12"/>
    <p:sldId id="334" r:id="rId13"/>
    <p:sldId id="260" r:id="rId14"/>
    <p:sldId id="261" r:id="rId15"/>
    <p:sldId id="262" r:id="rId16"/>
    <p:sldId id="267" r:id="rId17"/>
    <p:sldId id="309" r:id="rId18"/>
    <p:sldId id="280" r:id="rId19"/>
    <p:sldId id="339" r:id="rId20"/>
    <p:sldId id="337" r:id="rId21"/>
    <p:sldId id="265" r:id="rId22"/>
    <p:sldId id="264" r:id="rId23"/>
    <p:sldId id="333" r:id="rId24"/>
    <p:sldId id="303" r:id="rId25"/>
    <p:sldId id="284" r:id="rId26"/>
    <p:sldId id="281" r:id="rId27"/>
    <p:sldId id="340" r:id="rId28"/>
    <p:sldId id="343" r:id="rId29"/>
    <p:sldId id="341" r:id="rId30"/>
    <p:sldId id="344" r:id="rId31"/>
    <p:sldId id="338" r:id="rId32"/>
    <p:sldId id="346" r:id="rId33"/>
    <p:sldId id="347" r:id="rId34"/>
    <p:sldId id="283" r:id="rId35"/>
    <p:sldId id="277" r:id="rId36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6" autoAdjust="0"/>
    <p:restoredTop sz="94660"/>
  </p:normalViewPr>
  <p:slideViewPr>
    <p:cSldViewPr>
      <p:cViewPr varScale="1">
        <p:scale>
          <a:sx n="92" d="100"/>
          <a:sy n="92" d="100"/>
        </p:scale>
        <p:origin x="568" y="192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1E1FC0-3E1F-4555-9948-27DA95513D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0B7CF-1DEC-41F9-B834-09DA09DCAC7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CE314DF-2D50-774B-BBF4-45C23BFFB758}" type="datetimeFigureOut">
              <a:rPr lang="en-US"/>
              <a:pPr>
                <a:defRPr/>
              </a:pPr>
              <a:t>8/31/20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0215163-73D2-4062-A256-307498B3D9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ADB114-203C-4995-B1F9-7715CF207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76F32-F2A1-4702-BA48-26219102B9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36236-184E-43E8-8BA9-60861A5A7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40992A9-2196-BC4B-80A0-E4688CCDA2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A448AEED-DBE9-7549-8BB8-83BF20B24B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D234589-DEC9-7C45-9F06-058CB4378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B097DB82-7DAD-DB49-8C6E-8BD5CEC27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1EE625-E5FB-AB46-8E27-F2FE5C5B0F34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63" y="2555875"/>
            <a:ext cx="12436475" cy="176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4A431F-0226-A048-9399-1B223B998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2345D5-7D0B-4345-B435-7C651E3868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6DD76E-6D2C-DF48-9277-FF6ECF83F3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A978B-172A-0341-92F1-502BC9B43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08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4478CB-5AFD-014D-8EB3-93778FE09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916B44-B83D-3A4B-8BF8-AD5829627E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A48461-8D8F-0D4E-A4EB-24E43A04C2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5725A-2306-8542-B323-B57A8D2825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699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330200"/>
            <a:ext cx="3290888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330200"/>
            <a:ext cx="9723437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586B56-0B39-A74A-963B-C03EE82138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69CF2B-B01F-854F-8F08-8525D3979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ACBADE-06B5-2840-87FC-E00839B2F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13B07-2AD8-8F46-B485-E3215A3EE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31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E9A3A1-E5FA-2F46-9861-E36C2D6B9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D5AE6B-581C-3740-83AF-EAA2E15CE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0597AF-8D7F-9247-BED4-CB74B3822D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86559-B979-3A42-9047-BEC84D013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89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287963"/>
            <a:ext cx="12436475" cy="1635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3487738"/>
            <a:ext cx="12436475" cy="18002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FA6A85-2594-2648-80F2-B69FA5B174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02ACE-2531-B648-9EA7-814A2D3E6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02A9E8-CB37-7B40-B01F-CFC560EBC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E07FC-E5FD-8045-BEEB-B96078123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10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38" y="1920875"/>
            <a:ext cx="6507162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0" y="1920875"/>
            <a:ext cx="6507163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054BF-E70E-3048-BC76-3DFBA83056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E3137-F9DA-C64B-B0AE-FCD2F3968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06B9C-6E24-304E-A0F1-B93D140C10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13BEF-8CBA-7B45-9B61-7B069A534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61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1841500"/>
            <a:ext cx="6464300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38" y="2609850"/>
            <a:ext cx="6464300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0"/>
            <a:ext cx="6465888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D0127FF-E6B0-FE45-BD80-B92EC3D07B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D3DEBE-DC92-8244-8C05-5B821CEF5A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2DF52B-7105-AA4E-836D-628C198C65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9DC1C-9870-6A4F-905C-9877A544D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01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16CFCD2-F831-684E-A894-FCC0F287AB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2789D0-F9F5-0A46-A625-1DE99D413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E68AEE-60C3-974A-8280-1508059FB0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18FFC-3860-6D4B-B29C-75EDD2675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76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0A9284-AD99-CB4C-B58C-7321A539F7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E3B24A-D3CB-A248-B98B-6F25F6BD43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C3270A-26B7-4140-9F34-B4CA11BFA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1FE4C-CE14-BC40-AF37-3F532C12D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57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27025"/>
            <a:ext cx="4813300" cy="13954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3" y="327025"/>
            <a:ext cx="8178800" cy="7024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38" y="1722438"/>
            <a:ext cx="4813300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F5A45-07C2-DF46-B345-EE15326174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3B6F04-6F7D-1048-A529-296C244E8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21ADA-D82C-7E41-B554-D5981D3576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2B3AA-3032-9E4C-85AA-D358B06E62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8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25" y="5761038"/>
            <a:ext cx="8778875" cy="679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25" y="735013"/>
            <a:ext cx="87788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25" y="6440488"/>
            <a:ext cx="87788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40DB0C-B4DA-AE4E-A2B6-13E57C01BE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C98B8-FEFD-5943-9A31-3E831171F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E40572-6411-BD4F-ADD9-0274E8816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74E9A-D216-0F48-A2D4-6546863CD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04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4BF2BAE-1121-7746-99F3-C383146AA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330200"/>
            <a:ext cx="13166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0BAB49-FDBD-B342-A9B5-3FD97F0C7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1920875"/>
            <a:ext cx="13166725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6A601F-9E00-48AE-AE7C-6FD95BA8E8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838" y="7494588"/>
            <a:ext cx="3413125" cy="571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CDF6DB-FC13-4318-9A50-20A65104E2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9038" y="7494588"/>
            <a:ext cx="4632325" cy="571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8E7F29A-2DC8-4519-8447-5A5C6E101FB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438" y="7494588"/>
            <a:ext cx="3413125" cy="571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/>
            </a:lvl1pPr>
          </a:lstStyle>
          <a:p>
            <a:pPr>
              <a:defRPr/>
            </a:pPr>
            <a:fld id="{4BDA7BE8-4286-DC4F-8A39-A8A2C5400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2pPr>
      <a:lvl3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3pPr>
      <a:lvl4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4pPr>
      <a:lvl5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5pPr>
      <a:lvl6pPr marL="4572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9144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3716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18288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90538" indent="-490538" algn="l" defTabSz="1306513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62038" indent="-409575" algn="l" defTabSz="1306513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33538" indent="-327025" algn="l" defTabSz="130651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86000" indent="-327025" algn="l" defTabSz="130651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4pPr>
      <a:lvl5pPr marL="2938463" indent="-325438" algn="l" defTabSz="1306513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5pPr>
      <a:lvl6pPr marL="33956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6pPr>
      <a:lvl7pPr marL="38528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7pPr>
      <a:lvl8pPr marL="43100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8pPr>
      <a:lvl9pPr marL="47672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>
            <a:extLst>
              <a:ext uri="{FF2B5EF4-FFF2-40B4-BE49-F238E27FC236}">
                <a16:creationId xmlns:a16="http://schemas.microsoft.com/office/drawing/2014/main" id="{E11DBBD9-D334-4DF3-B6AA-BFCA58277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895600"/>
            <a:ext cx="11887200" cy="1524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Global Media Outreach Ministry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949816EE-9E36-CB42-BCC3-934580874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486" y="4419600"/>
            <a:ext cx="4857914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 Box 2">
            <a:extLst>
              <a:ext uri="{FF2B5EF4-FFF2-40B4-BE49-F238E27FC236}">
                <a16:creationId xmlns:a16="http://schemas.microsoft.com/office/drawing/2014/main" id="{7D96E445-3A71-4800-8CCC-5038FC825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11288713" cy="480131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international broadcast sites on superpower AM and shortwave radio</a:t>
            </a:r>
          </a:p>
          <a:p>
            <a:pPr marL="342900" indent="-342900">
              <a:defRPr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2000 local FM stations around the world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633538" lvl="1" indent="-571500">
              <a:defRPr/>
            </a:pP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230+ languages</a:t>
            </a:r>
          </a:p>
          <a:p>
            <a:pPr marL="1633538" lvl="1" indent="-571500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listeners in 190 countries 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E3CE8CAD-8C35-4884-A13D-06408C71C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Radio</a:t>
            </a:r>
            <a:endParaRPr lang="en-US" alt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2C4B62D9-9043-4E40-96FF-AF41E4393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038" y="5818228"/>
            <a:ext cx="2513207" cy="207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>
            <a:extLst>
              <a:ext uri="{FF2B5EF4-FFF2-40B4-BE49-F238E27FC236}">
                <a16:creationId xmlns:a16="http://schemas.microsoft.com/office/drawing/2014/main" id="{C049FAF7-06D8-294C-B4EA-B4F5352F8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21" y="5844733"/>
            <a:ext cx="2915348" cy="207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9093CE8B-E3BB-D94B-8173-CC508C021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5" y="5844733"/>
            <a:ext cx="2799308" cy="21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>
            <a:extLst>
              <a:ext uri="{FF2B5EF4-FFF2-40B4-BE49-F238E27FC236}">
                <a16:creationId xmlns:a16="http://schemas.microsoft.com/office/drawing/2014/main" id="{A41B7C78-5D96-B549-AE6F-C624A7A3E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27" y="5844733"/>
            <a:ext cx="3086174" cy="205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2">
            <a:extLst>
              <a:ext uri="{FF2B5EF4-FFF2-40B4-BE49-F238E27FC236}">
                <a16:creationId xmlns:a16="http://schemas.microsoft.com/office/drawing/2014/main" id="{C8F4CC03-51EE-4494-AA36-F615F2083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1" y="1600200"/>
            <a:ext cx="9881152" cy="45012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Worldwide, every day, 4 billion people can potentially hear the gospel on a TWR radio program in their heart language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sz="4000" i="1" dirty="0">
              <a:solidFill>
                <a:srgbClr val="FFFF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11DA9F15-A6DB-5F49-9D60-B15FB3FC3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76388"/>
            <a:ext cx="99060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AF6BBB3E-60AD-422F-B818-7509BD2E0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797050"/>
            <a:ext cx="11277600" cy="52562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Evangelism</a:t>
            </a:r>
          </a:p>
          <a:p>
            <a:pPr algn="ctr">
              <a:buFontTx/>
              <a:buNone/>
              <a:defRPr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Discipleship</a:t>
            </a:r>
          </a:p>
          <a:p>
            <a:pPr algn="ctr">
              <a:buFontTx/>
              <a:buNone/>
              <a:defRPr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Seminary training for </a:t>
            </a:r>
          </a:p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House-church pastors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en-US" sz="4000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D4E87812-D948-4E96-BD92-882511F22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23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Levels of Teaching Ministry</a:t>
            </a:r>
            <a:endParaRPr lang="en-US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0D2BC388-E836-435A-B8B0-6843B132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83474"/>
            <a:ext cx="10928902" cy="40626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Listeners download radio programs	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TWR offices receive phone calls and texts 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Letters and emails send out printed literature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Conduct in-person visits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Connect through social media</a:t>
            </a:r>
          </a:p>
        </p:txBody>
      </p:sp>
      <p:pic>
        <p:nvPicPr>
          <p:cNvPr id="17410" name="Picture 1">
            <a:extLst>
              <a:ext uri="{FF2B5EF4-FFF2-40B4-BE49-F238E27FC236}">
                <a16:creationId xmlns:a16="http://schemas.microsoft.com/office/drawing/2014/main" id="{35E15D8D-9791-1E4F-BFD3-1F7C4E09A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28765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1CD27056-F61D-4D5E-A4E0-5470C5286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1000"/>
            <a:ext cx="118872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How TWR Conducts Follow-up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63A31872-0D17-E14C-91FB-F523947B9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572000"/>
            <a:ext cx="39163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4A4393F8-CA72-44AB-86AF-514B04DDA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81125"/>
            <a:ext cx="11277600" cy="7035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  <a:defRPr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Distribute radios &amp; digital devices through the Radios for the World Project (TWR)</a:t>
            </a:r>
          </a:p>
          <a:p>
            <a:pPr>
              <a:buFontTx/>
              <a:buNone/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Follow-up workers send out Bibles and </a:t>
            </a:r>
          </a:p>
          <a:p>
            <a:pPr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Testaments</a:t>
            </a:r>
          </a:p>
          <a:p>
            <a:pPr>
              <a:buFontTx/>
              <a:buNone/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Distribute and process Bible </a:t>
            </a:r>
          </a:p>
          <a:p>
            <a:pPr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Correspondence Courses</a:t>
            </a:r>
          </a:p>
          <a:p>
            <a:pPr>
              <a:buFontTx/>
              <a:buNone/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301CBD25-CB10-4138-9E29-ED7A54FEF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23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Media Distribution</a:t>
            </a:r>
            <a:endParaRPr lang="en-US" altLang="en-US" sz="5400" b="1" dirty="0">
              <a:solidFill>
                <a:srgbClr val="FFFF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24F8E585-83BA-7A48-A812-21441110B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664868"/>
            <a:ext cx="42227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2">
            <a:extLst>
              <a:ext uri="{FF2B5EF4-FFF2-40B4-BE49-F238E27FC236}">
                <a16:creationId xmlns:a16="http://schemas.microsoft.com/office/drawing/2014/main" id="{4A75F6AE-063F-C148-B63C-CC77A998E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81200"/>
            <a:ext cx="11277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B4C1F68D-B0E1-6944-AFBD-BCE3F2252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5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0485" name="Picture 1">
            <a:extLst>
              <a:ext uri="{FF2B5EF4-FFF2-40B4-BE49-F238E27FC236}">
                <a16:creationId xmlns:a16="http://schemas.microsoft.com/office/drawing/2014/main" id="{B37378FE-858F-7744-BBEC-FC72B6D00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992" y="1500980"/>
            <a:ext cx="4293758" cy="303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97CC38-6928-4717-A05E-F591A3DFF169}"/>
              </a:ext>
            </a:extLst>
          </p:cNvPr>
          <p:cNvSpPr/>
          <p:nvPr/>
        </p:nvSpPr>
        <p:spPr>
          <a:xfrm>
            <a:off x="806450" y="2620566"/>
            <a:ext cx="100584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2016 = 18.5 million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2017 = 20.1 million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2018 = 28.2 million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09E5470-3F3A-D245-A316-E87BEB70A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23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Listener responses</a:t>
            </a:r>
            <a:endParaRPr lang="en-US" altLang="en-US" sz="5400" b="1" dirty="0">
              <a:solidFill>
                <a:srgbClr val="FFFF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A1B5233-5D14-374E-BD8A-ED145CD4F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231912"/>
            <a:ext cx="233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>
            <a:extLst>
              <a:ext uri="{FF2B5EF4-FFF2-40B4-BE49-F238E27FC236}">
                <a16:creationId xmlns:a16="http://schemas.microsoft.com/office/drawing/2014/main" id="{D5537581-2D2F-C442-B999-DD66E70D3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77898"/>
            <a:ext cx="2212201" cy="331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>
            <a:extLst>
              <a:ext uri="{FF2B5EF4-FFF2-40B4-BE49-F238E27FC236}">
                <a16:creationId xmlns:a16="http://schemas.microsoft.com/office/drawing/2014/main" id="{5930DC36-53A1-47E5-AC6D-5EAFEEBA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546901"/>
            <a:ext cx="1127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Who is reached by digital media?</a:t>
            </a:r>
            <a:endParaRPr lang="en-US" altLang="en-US" sz="4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21509" name="Text Box 3">
            <a:extLst>
              <a:ext uri="{FF2B5EF4-FFF2-40B4-BE49-F238E27FC236}">
                <a16:creationId xmlns:a16="http://schemas.microsoft.com/office/drawing/2014/main" id="{A6CEA1B9-386A-9A4D-AD5D-B93D27E26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5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>
            <a:extLst>
              <a:ext uri="{FF2B5EF4-FFF2-40B4-BE49-F238E27FC236}">
                <a16:creationId xmlns:a16="http://schemas.microsoft.com/office/drawing/2014/main" id="{3EABD891-C102-C247-AF86-C22CD3869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572" y="5299726"/>
            <a:ext cx="1746428" cy="261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225A5CBB-2C49-8F43-9151-087325635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416" y="3415223"/>
            <a:ext cx="2629763" cy="175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66D99276-ADF4-5F4C-9220-971DB031B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416" y="533400"/>
            <a:ext cx="187558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 Box 2">
            <a:extLst>
              <a:ext uri="{FF2B5EF4-FFF2-40B4-BE49-F238E27FC236}">
                <a16:creationId xmlns:a16="http://schemas.microsoft.com/office/drawing/2014/main" id="{7A668E87-9219-417C-987D-02AD89293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16" y="1295400"/>
            <a:ext cx="11277600" cy="6556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571500" indent="-571500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Millennials worldwide (under age 39)</a:t>
            </a:r>
          </a:p>
          <a:p>
            <a:pPr>
              <a:buFontTx/>
              <a:buNone/>
            </a:pPr>
            <a:endParaRPr lang="en-US" altLang="en-US" sz="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Any computer or smartphone user </a:t>
            </a:r>
          </a:p>
          <a:p>
            <a:pPr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    with internet access</a:t>
            </a:r>
          </a:p>
          <a:p>
            <a:endParaRPr lang="en-US" altLang="en-US" sz="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Urban dwellers have more access to technology</a:t>
            </a:r>
          </a:p>
          <a:p>
            <a:pPr>
              <a:buFontTx/>
              <a:buNone/>
            </a:pPr>
            <a:endParaRPr lang="en-US" altLang="en-US" sz="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The educated or people with money  any culture</a:t>
            </a:r>
          </a:p>
          <a:p>
            <a:endParaRPr lang="en-US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3E79F28A-E982-704E-BBA6-7F381E871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72200"/>
            <a:ext cx="3348561" cy="188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">
            <a:extLst>
              <a:ext uri="{FF2B5EF4-FFF2-40B4-BE49-F238E27FC236}">
                <a16:creationId xmlns:a16="http://schemas.microsoft.com/office/drawing/2014/main" id="{8DBFB842-9326-144C-824E-25E2DD465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51" y="6108894"/>
            <a:ext cx="2834213" cy="187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2">
            <a:extLst>
              <a:ext uri="{FF2B5EF4-FFF2-40B4-BE49-F238E27FC236}">
                <a16:creationId xmlns:a16="http://schemas.microsoft.com/office/drawing/2014/main" id="{09F04867-C138-48CA-8BDC-57FD5E581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616915"/>
            <a:ext cx="10058400" cy="54291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Year		Internet users	% World</a:t>
            </a:r>
          </a:p>
          <a:p>
            <a:pPr>
              <a:buFontTx/>
              <a:buNone/>
              <a:defRPr/>
            </a:pPr>
            <a:endParaRPr lang="en-US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2005		1.03 billion		15.8</a:t>
            </a:r>
          </a:p>
          <a:p>
            <a:pPr marL="742950" indent="-742950">
              <a:buFontTx/>
              <a:buAutoNum type="arabicPlain" startAt="2010"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		2.02 billion		29.2</a:t>
            </a:r>
          </a:p>
          <a:p>
            <a:pPr marL="742950" indent="-742950">
              <a:buFontTx/>
              <a:buAutoNum type="arabicPlain" startAt="2015"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		3.18 billion		43.4</a:t>
            </a:r>
          </a:p>
          <a:p>
            <a:pPr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2019		4.39 billion		57.0		</a:t>
            </a:r>
          </a:p>
          <a:p>
            <a:pPr algn="ctr">
              <a:buFontTx/>
              <a:buNone/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of September 2019 the world population is 7.7 billion</a:t>
            </a:r>
          </a:p>
          <a:p>
            <a:pPr algn="r">
              <a:buFontTx/>
              <a:buNone/>
              <a:defRPr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216D9FB3-321A-425A-BCDA-DF16969B2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11887200" cy="923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Growth of Internet Usage</a:t>
            </a:r>
            <a:endParaRPr lang="en-US" altLang="en-US" sz="5400" b="1" dirty="0">
              <a:solidFill>
                <a:srgbClr val="FFFF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2F10250-D111-634A-9A4E-936D783E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572054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2">
            <a:extLst>
              <a:ext uri="{FF2B5EF4-FFF2-40B4-BE49-F238E27FC236}">
                <a16:creationId xmlns:a16="http://schemas.microsoft.com/office/drawing/2014/main" id="{FCA1F6DF-DF72-43C2-A093-01DB5FDF7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752600"/>
            <a:ext cx="7291388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Amazon’s Project Kuiper plans 3,200 satellites.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 other US companies have received FCC approval.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10 companies will have 15,000 satellites in orbit.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By 2030, the entire planet will have internet access.</a:t>
            </a: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F535A0F1-7156-4794-B76E-12D73EED9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 Future of the Internet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D59F5E59-50AE-5445-AD27-CC4751A27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6" b="89863" l="1278" r="94569">
                        <a14:foregroundMark x1="20192" y1="20704" x2="12396" y2="31959"/>
                        <a14:foregroundMark x1="12396" y1="31959" x2="7029" y2="55326"/>
                        <a14:foregroundMark x1="7029" y1="55326" x2="6326" y2="71048"/>
                        <a14:foregroundMark x1="6326" y1="71048" x2="19425" y2="76976"/>
                        <a14:foregroundMark x1="19425" y1="76976" x2="28498" y2="75601"/>
                        <a14:foregroundMark x1="28498" y1="75601" x2="29393" y2="75601"/>
                        <a14:foregroundMark x1="16358" y1="36942" x2="13674" y2="32904"/>
                        <a14:foregroundMark x1="18019" y1="26375" x2="15974" y2="44416"/>
                        <a14:foregroundMark x1="15974" y1="44416" x2="16805" y2="46306"/>
                        <a14:foregroundMark x1="1534" y1="87801" x2="1278" y2="87801"/>
                        <a14:foregroundMark x1="81981" y1="31701" x2="89840" y2="76375"/>
                        <a14:foregroundMark x1="89840" y1="76375" x2="79489" y2="82131"/>
                        <a14:foregroundMark x1="79489" y1="82131" x2="78850" y2="82131"/>
                        <a14:foregroundMark x1="90479" y1="67869" x2="94569" y2="81529"/>
                        <a14:foregroundMark x1="94569" y1="81529" x2="90927" y2="84107"/>
                        <a14:backgroundMark x1="15591" y1="34107" x2="16121" y2="33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53" y="4343400"/>
            <a:ext cx="6011894" cy="35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4ACC76C4-29F5-40F2-8236-80B158CA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90617"/>
            <a:ext cx="11277600" cy="307981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7160">
              <a:buFontTx/>
              <a:buNone/>
              <a:defRPr/>
            </a:pP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algn="ctr">
              <a:buFontTx/>
              <a:buNone/>
              <a:defRPr/>
            </a:pP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“So then faith comes </a:t>
            </a:r>
          </a:p>
          <a:p>
            <a:pPr marL="137160" algn="ctr">
              <a:buFontTx/>
              <a:buNone/>
              <a:defRPr/>
            </a:pP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hearing, and hearing </a:t>
            </a:r>
          </a:p>
          <a:p>
            <a:pPr marL="137160" algn="ctr">
              <a:buFontTx/>
              <a:buNone/>
              <a:defRPr/>
            </a:pP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word of God.”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Text Box 6">
            <a:extLst>
              <a:ext uri="{FF2B5EF4-FFF2-40B4-BE49-F238E27FC236}">
                <a16:creationId xmlns:a16="http://schemas.microsoft.com/office/drawing/2014/main" id="{A3A1BAF3-978B-4039-A636-DBC2A1BA6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09575"/>
            <a:ext cx="11887200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Romans 10:17</a:t>
            </a:r>
            <a:endParaRPr lang="en-US" altLang="en-US" sz="6600" b="1" dirty="0">
              <a:solidFill>
                <a:srgbClr val="FFFF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89FDC2A-6541-F942-A8D0-C37FECCBF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67400"/>
            <a:ext cx="38862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2">
            <a:extLst>
              <a:ext uri="{FF2B5EF4-FFF2-40B4-BE49-F238E27FC236}">
                <a16:creationId xmlns:a16="http://schemas.microsoft.com/office/drawing/2014/main" id="{4B5AA9B2-4206-40C2-BE01-F97138AA5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133600"/>
            <a:ext cx="11277600" cy="4400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Makes Bible media available at any time, any place to any connected digital device.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Software reads the language of the browser accessing the site.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 70% of users access non-English content.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33AB3198-59E3-47A8-A137-19BF1BFE2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23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twr360 Internet Ministry</a:t>
            </a:r>
            <a:endParaRPr lang="en-US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6270F259-6996-C046-8AA1-20BF5E808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259" y="4366348"/>
            <a:ext cx="5500375" cy="302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2">
            <a:extLst>
              <a:ext uri="{FF2B5EF4-FFF2-40B4-BE49-F238E27FC236}">
                <a16:creationId xmlns:a16="http://schemas.microsoft.com/office/drawing/2014/main" id="{41636441-673F-444E-9F7B-B1F78577F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529750"/>
            <a:ext cx="11664950" cy="317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Averaging over one million visits per month</a:t>
            </a:r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a monthly average of over 225 countries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16.4 million visitors in 2018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69BE6282-F91C-4530-9B90-30DE5F11C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twr360 Response</a:t>
            </a: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50EE355D-F27B-4E73-BD70-2613A337E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5" y="1698625"/>
            <a:ext cx="11277600" cy="520142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245 ministry partners produce </a:t>
            </a:r>
          </a:p>
          <a:p>
            <a:pPr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 than 800 programs</a:t>
            </a:r>
          </a:p>
          <a:p>
            <a:pPr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87 languages </a:t>
            </a:r>
          </a:p>
          <a:p>
            <a:pPr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reach over</a:t>
            </a:r>
          </a:p>
          <a:p>
            <a:pPr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billion</a:t>
            </a:r>
          </a:p>
          <a:p>
            <a:pPr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their heart language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2463" lvl="1" indent="0" algn="r">
              <a:buFontTx/>
              <a:buNone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1">
            <a:extLst>
              <a:ext uri="{FF2B5EF4-FFF2-40B4-BE49-F238E27FC236}">
                <a16:creationId xmlns:a16="http://schemas.microsoft.com/office/drawing/2014/main" id="{5371B5D9-109C-F447-B81E-90F7561A4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376679"/>
            <a:ext cx="3276600" cy="252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id="{E12AF0D0-89B4-2241-973F-53225A29C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76679"/>
            <a:ext cx="3657601" cy="243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C7D2DEC0-6B7D-4399-BFCC-ACF5988B9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twr360.org</a:t>
            </a:r>
            <a:endParaRPr lang="en-US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70A93FD8-DE30-5B4A-8049-4DC5F963C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624655"/>
            <a:ext cx="522897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>
            <a:extLst>
              <a:ext uri="{FF2B5EF4-FFF2-40B4-BE49-F238E27FC236}">
                <a16:creationId xmlns:a16="http://schemas.microsoft.com/office/drawing/2014/main" id="{5930DC36-53A1-47E5-AC6D-5EAFEEBA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42845"/>
            <a:ext cx="112776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TWR MOTION is our visual-media ministry.</a:t>
            </a:r>
          </a:p>
          <a:p>
            <a:pPr>
              <a:buFontTx/>
              <a:buNone/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team has produced all TWR’s promotional and fundraising videos on its main website and for distribution</a:t>
            </a:r>
          </a:p>
          <a:p>
            <a:pPr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1748" name="Text Box 3">
            <a:extLst>
              <a:ext uri="{FF2B5EF4-FFF2-40B4-BE49-F238E27FC236}">
                <a16:creationId xmlns:a16="http://schemas.microsoft.com/office/drawing/2014/main" id="{1BB56AAB-1767-024D-8DFD-797BC0DF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5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3A0C9EC-B25B-5748-9D5C-D16F3B3AC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TWR Motion</a:t>
            </a:r>
            <a:endParaRPr lang="en-US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id="{D711434D-067F-5D41-9DBF-FD0927735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28091"/>
            <a:ext cx="3413466" cy="268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2">
            <a:extLst>
              <a:ext uri="{FF2B5EF4-FFF2-40B4-BE49-F238E27FC236}">
                <a16:creationId xmlns:a16="http://schemas.microsoft.com/office/drawing/2014/main" id="{77CEFB7B-8812-BB40-A09E-5D6F78596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413991"/>
            <a:ext cx="11277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C6879-1C0E-450F-B69F-855DB4E9CB75}"/>
              </a:ext>
            </a:extLst>
          </p:cNvPr>
          <p:cNvSpPr/>
          <p:nvPr/>
        </p:nvSpPr>
        <p:spPr>
          <a:xfrm>
            <a:off x="4191000" y="1837531"/>
            <a:ext cx="9601200" cy="4554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TWR MOTION creates video content to serve the church as they make disciples in areas with media access, but </a:t>
            </a: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gospel resources. </a:t>
            </a:r>
          </a:p>
          <a:p>
            <a:pPr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many of the projects we work on, the MOTION team is working in sensitive areas 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>
            <a:extLst>
              <a:ext uri="{FF2B5EF4-FFF2-40B4-BE49-F238E27FC236}">
                <a16:creationId xmlns:a16="http://schemas.microsoft.com/office/drawing/2014/main" id="{8CDFCFF4-CF41-B14C-AC75-DBEEFCA57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70" y="4572000"/>
            <a:ext cx="25796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3B6185CF-1460-E94D-B2BC-D1470AB7B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1"/>
            <a:ext cx="397180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3">
            <a:extLst>
              <a:ext uri="{FF2B5EF4-FFF2-40B4-BE49-F238E27FC236}">
                <a16:creationId xmlns:a16="http://schemas.microsoft.com/office/drawing/2014/main" id="{051F2306-AC65-A742-AD0E-9BEFCB15F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5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F2D92F-60E0-491C-A49D-BADC6B7D382C}"/>
              </a:ext>
            </a:extLst>
          </p:cNvPr>
          <p:cNvSpPr/>
          <p:nvPr/>
        </p:nvSpPr>
        <p:spPr>
          <a:xfrm>
            <a:off x="1028700" y="685800"/>
            <a:ext cx="1257300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first major project produced a series of 20 animated Bible stories for North Africa</a:t>
            </a:r>
          </a:p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followed by a similar project in the Middle East.</a:t>
            </a:r>
          </a:p>
          <a:p>
            <a:pPr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have plans to expand and translate these animated videos into multiple Arabic dialects.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5D287665-03A0-6949-BC92-B323E0E42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32" y="5181600"/>
            <a:ext cx="4357968" cy="289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2">
            <a:extLst>
              <a:ext uri="{FF2B5EF4-FFF2-40B4-BE49-F238E27FC236}">
                <a16:creationId xmlns:a16="http://schemas.microsoft.com/office/drawing/2014/main" id="{056BD30F-FBE7-1E4F-9351-59B63D7D7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90700"/>
            <a:ext cx="11277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4821" name="Rectangle 1">
            <a:extLst>
              <a:ext uri="{FF2B5EF4-FFF2-40B4-BE49-F238E27FC236}">
                <a16:creationId xmlns:a16="http://schemas.microsoft.com/office/drawing/2014/main" id="{430BD64E-38CD-DE40-B073-EAD25A6A8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871249"/>
            <a:ext cx="112776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chemeClr val="bg1"/>
                </a:solidFill>
              </a:rPr>
              <a:t>TWR MOTION also equips other ministries </a:t>
            </a:r>
          </a:p>
          <a:p>
            <a:r>
              <a:rPr lang="en-US" altLang="en-US" sz="4000" b="1" dirty="0">
                <a:solidFill>
                  <a:schemeClr val="bg1"/>
                </a:solidFill>
              </a:rPr>
              <a:t>by providing research and strategies for cross-cultural evangelization.</a:t>
            </a:r>
          </a:p>
          <a:p>
            <a:endParaRPr lang="en-US" altLang="en-US" sz="2000" b="1" dirty="0">
              <a:solidFill>
                <a:schemeClr val="bg1"/>
              </a:solidFill>
            </a:endParaRPr>
          </a:p>
          <a:p>
            <a:r>
              <a:rPr lang="en-US" altLang="en-US" sz="4000" b="1" dirty="0">
                <a:solidFill>
                  <a:schemeClr val="bg1"/>
                </a:solidFill>
              </a:rPr>
              <a:t>We help these ministries create original video content that shares the gospel story with unreached people groups 	in their heart language. </a:t>
            </a: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FD5BECB-9117-014C-A9E5-B32A8AB1C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946759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>
            <a:extLst>
              <a:ext uri="{FF2B5EF4-FFF2-40B4-BE49-F238E27FC236}">
                <a16:creationId xmlns:a16="http://schemas.microsoft.com/office/drawing/2014/main" id="{5930DC36-53A1-47E5-AC6D-5EAFEEBA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133600"/>
            <a:ext cx="8510587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2010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TWR installs two 250,000 watt digital transmitters on Guam to broadcast to China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2013 twr360 begins internet ministry in 6 major languages</a:t>
            </a:r>
          </a:p>
          <a:p>
            <a:pPr marL="571500" indent="-571500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2014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“PANI” transmitter goes on the air broadcasting the gospel to South Asia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BF9F0E6E-C8B7-49F5-9CE3-1C253644F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TWR on the Move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FD5BECB-9117-014C-A9E5-B32A8AB1C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946759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>
            <a:extLst>
              <a:ext uri="{FF2B5EF4-FFF2-40B4-BE49-F238E27FC236}">
                <a16:creationId xmlns:a16="http://schemas.microsoft.com/office/drawing/2014/main" id="{5930DC36-53A1-47E5-AC6D-5EAFEEBA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895600"/>
            <a:ext cx="8510587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08660" indent="-571500"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TWR Bonaire in Latin America expands to 450,000 watts 	</a:t>
            </a:r>
          </a:p>
          <a:p>
            <a:pPr marL="708660" indent="-571500"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twr360 adds 26 languages</a:t>
            </a:r>
          </a:p>
          <a:p>
            <a:pPr marL="708660" indent="-571500"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TWR MOTION targets Arab World on Internet with 20 animated Bible videos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BF9F0E6E-C8B7-49F5-9CE3-1C253644F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TWR on the Move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C54D89B-704B-AA4B-836C-409FDB8B1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643" y="1879937"/>
            <a:ext cx="297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321969062"/>
      </p:ext>
    </p:extLst>
  </p:cSld>
  <p:clrMapOvr>
    <a:masterClrMapping/>
  </p:clrMapOvr>
  <p:transition spd="slow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5FD5BECB-9117-014C-A9E5-B32A8AB1C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946759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>
            <a:extLst>
              <a:ext uri="{FF2B5EF4-FFF2-40B4-BE49-F238E27FC236}">
                <a16:creationId xmlns:a16="http://schemas.microsoft.com/office/drawing/2014/main" id="{5930DC36-53A1-47E5-AC6D-5EAFEEBA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895600"/>
            <a:ext cx="8510587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08660" indent="-571500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TWR installs “Oasis” transmitter in West Africa to broadcast to Nigeria</a:t>
            </a:r>
          </a:p>
          <a:p>
            <a:pPr marL="708660" indent="-571500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10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200,000 watt “Silk Road” transmitter in Central Asia starts broadcasting to Pakistan &amp; Afghanistan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BF9F0E6E-C8B7-49F5-9CE3-1C253644F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TWR on the Move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C54D89B-704B-AA4B-836C-409FDB8B1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643" y="1879937"/>
            <a:ext cx="297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915298086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627CC395-95C0-AA40-9BAB-004A2BDB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712788"/>
            <a:ext cx="124206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 Box 2">
            <a:extLst>
              <a:ext uri="{FF2B5EF4-FFF2-40B4-BE49-F238E27FC236}">
                <a16:creationId xmlns:a16="http://schemas.microsoft.com/office/drawing/2014/main" id="{2A35CF69-7C45-4840-A6B8-72B8CE4DA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57200"/>
            <a:ext cx="11277600" cy="506600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7160" algn="ctr">
              <a:buFontTx/>
              <a:buNone/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algn="ctr">
              <a:buFontTx/>
              <a:buNone/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>
              <a:buFontTx/>
              <a:buNone/>
              <a:defRPr/>
            </a:pPr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TWR </a:t>
            </a:r>
          </a:p>
          <a:p>
            <a:pPr marL="137160">
              <a:buFontTx/>
              <a:buNone/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 Hope </a:t>
            </a:r>
          </a:p>
          <a:p>
            <a:pPr marL="137160">
              <a:buFontTx/>
              <a:buNone/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the World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>
            <a:extLst>
              <a:ext uri="{FF2B5EF4-FFF2-40B4-BE49-F238E27FC236}">
                <a16:creationId xmlns:a16="http://schemas.microsoft.com/office/drawing/2014/main" id="{819F67F3-96F2-C94B-A0CD-6F1D93B31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38" y="4702172"/>
            <a:ext cx="3481388" cy="195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>
            <a:extLst>
              <a:ext uri="{FF2B5EF4-FFF2-40B4-BE49-F238E27FC236}">
                <a16:creationId xmlns:a16="http://schemas.microsoft.com/office/drawing/2014/main" id="{C512243B-B771-DE45-BD4E-4D9A6B1AE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050" y="978906"/>
            <a:ext cx="3228975" cy="256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2">
            <a:extLst>
              <a:ext uri="{FF2B5EF4-FFF2-40B4-BE49-F238E27FC236}">
                <a16:creationId xmlns:a16="http://schemas.microsoft.com/office/drawing/2014/main" id="{BB528F48-B521-3A46-B865-06C99ACC3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951" y="2057399"/>
            <a:ext cx="115347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AFE246-9B6F-456B-A32C-DE2757018174}"/>
              </a:ext>
            </a:extLst>
          </p:cNvPr>
          <p:cNvSpPr/>
          <p:nvPr/>
        </p:nvSpPr>
        <p:spPr>
          <a:xfrm>
            <a:off x="1956338" y="2344210"/>
            <a:ext cx="99822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algn="ctr" eaLnBrk="1" hangingPunct="1"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137160"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God is using TWR </a:t>
            </a:r>
          </a:p>
          <a:p>
            <a:pPr marL="137160"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to take multitudes of people</a:t>
            </a:r>
          </a:p>
          <a:p>
            <a:pPr marL="137160"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from doubt</a:t>
            </a:r>
          </a:p>
          <a:p>
            <a:pPr marL="137160"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…to decision</a:t>
            </a:r>
          </a:p>
          <a:p>
            <a:pPr marL="137160"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…to discipleship</a:t>
            </a:r>
          </a:p>
        </p:txBody>
      </p:sp>
      <p:pic>
        <p:nvPicPr>
          <p:cNvPr id="38919" name="Picture 3">
            <a:extLst>
              <a:ext uri="{FF2B5EF4-FFF2-40B4-BE49-F238E27FC236}">
                <a16:creationId xmlns:a16="http://schemas.microsoft.com/office/drawing/2014/main" id="{279343CE-F692-CE47-8620-9F717C6A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750" y="4620726"/>
            <a:ext cx="3860810" cy="217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7">
            <a:extLst>
              <a:ext uri="{FF2B5EF4-FFF2-40B4-BE49-F238E27FC236}">
                <a16:creationId xmlns:a16="http://schemas.microsoft.com/office/drawing/2014/main" id="{2880FA9B-877B-7E46-B428-274ADBAB1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3421325" cy="231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>
            <a:extLst>
              <a:ext uri="{FF2B5EF4-FFF2-40B4-BE49-F238E27FC236}">
                <a16:creationId xmlns:a16="http://schemas.microsoft.com/office/drawing/2014/main" id="{198B3A84-DF1D-2D41-892C-2C8DA1AC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6436050" cy="403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87A578-4CC0-E242-8038-D4B87C910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2793593"/>
            <a:ext cx="5205412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DE575A00-14F3-47D6-BEC4-A0F43B062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Vision Statement</a:t>
            </a:r>
            <a:endParaRPr lang="en-US" alt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5CCAC35B-9C87-4C4C-A8EB-2002B716C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022193"/>
            <a:ext cx="7986712" cy="21852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7160"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reach the world for Christ </a:t>
            </a:r>
          </a:p>
          <a:p>
            <a:pPr marL="137160"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mass media so that </a:t>
            </a:r>
          </a:p>
          <a:p>
            <a:pPr marL="137160"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lasting fruit is produced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ADE8FBE2-7B81-DC41-92FD-30F5D0923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12" y="5845175"/>
            <a:ext cx="3380453" cy="188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78AB1093-A932-CC4C-8AF5-4F13FF439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457200"/>
            <a:ext cx="2105025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2">
            <a:extLst>
              <a:ext uri="{FF2B5EF4-FFF2-40B4-BE49-F238E27FC236}">
                <a16:creationId xmlns:a16="http://schemas.microsoft.com/office/drawing/2014/main" id="{E766A47F-FB8E-4C9A-8956-9E4757DD1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757" y="1695450"/>
            <a:ext cx="11277600" cy="4019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7160"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purpose of Trans World Radio is </a:t>
            </a:r>
          </a:p>
          <a:p>
            <a:pPr marL="137160"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assist the Church </a:t>
            </a:r>
          </a:p>
          <a:p>
            <a:pPr marL="137160"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fulfill the command of Jesus Christ </a:t>
            </a:r>
          </a:p>
          <a:p>
            <a:pPr marL="137160"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make disciples of all peoples, </a:t>
            </a:r>
          </a:p>
          <a:p>
            <a:pPr marL="137160" algn="ctr">
              <a:buFontTx/>
              <a:buNone/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to do so by using mass media </a:t>
            </a:r>
            <a:endParaRPr lang="en-US" altLang="en-US" sz="4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5AF924D1-9A65-4273-8470-11437ECBC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  <a:endParaRPr lang="en-US" alt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273F1938-A747-B84F-82C2-654259167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324872"/>
            <a:ext cx="5579855" cy="557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2">
            <a:extLst>
              <a:ext uri="{FF2B5EF4-FFF2-40B4-BE49-F238E27FC236}">
                <a16:creationId xmlns:a16="http://schemas.microsoft.com/office/drawing/2014/main" id="{802DA734-1EAB-4AB7-A33B-525969274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7651749" cy="73312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7160"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proclaim the Gospel of </a:t>
            </a:r>
          </a:p>
          <a:p>
            <a:pPr marL="137160"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salvation to as many people </a:t>
            </a:r>
          </a:p>
          <a:p>
            <a:pPr marL="137160"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possible. </a:t>
            </a:r>
          </a:p>
          <a:p>
            <a:pPr marL="137160">
              <a:buFontTx/>
              <a:buNone/>
              <a:defRPr/>
            </a:pP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instruct believers in </a:t>
            </a:r>
          </a:p>
          <a:p>
            <a:pPr marL="137160"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biblical doctrine and daily </a:t>
            </a:r>
          </a:p>
          <a:p>
            <a:pPr marL="137160"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Christ-like living.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model our message through </a:t>
            </a:r>
          </a:p>
          <a:p>
            <a:pPr marL="137160"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corporate and </a:t>
            </a:r>
          </a:p>
          <a:p>
            <a:pPr marL="137160"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cooperative relationships.</a:t>
            </a:r>
          </a:p>
          <a:p>
            <a:pPr marL="137160">
              <a:buFontTx/>
              <a:buNone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2" name="Text Box 3">
            <a:extLst>
              <a:ext uri="{FF2B5EF4-FFF2-40B4-BE49-F238E27FC236}">
                <a16:creationId xmlns:a16="http://schemas.microsoft.com/office/drawing/2014/main" id="{BB0A2E7B-B0F6-9F48-895D-1FF4C0CF9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5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36733D0-2321-7C41-8EB5-E86FA6795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58763"/>
            <a:ext cx="13512800" cy="76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>
            <a:extLst>
              <a:ext uri="{FF2B5EF4-FFF2-40B4-BE49-F238E27FC236}">
                <a16:creationId xmlns:a16="http://schemas.microsoft.com/office/drawing/2014/main" id="{5930DC36-53A1-47E5-AC6D-5EAFEEBA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81125"/>
            <a:ext cx="140208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7160">
              <a:buFontTx/>
              <a:buNone/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Europe			     NE Asia</a:t>
            </a:r>
          </a:p>
          <a:p>
            <a:pPr marL="137160"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America		   </a:t>
            </a:r>
            <a:r>
              <a:rPr lang="en-US" sz="3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CAMENA </a:t>
            </a:r>
            <a:r>
              <a:rPr lang="en-US" sz="32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(Muslim World</a:t>
            </a:r>
            <a:r>
              <a:rPr lang="en-US" sz="3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137160"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</a:t>
            </a:r>
            <a:r>
              <a:rPr lang="en-US" sz="4000" b="1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&amp;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South Asia  </a:t>
            </a:r>
          </a:p>
          <a:p>
            <a:pPr marL="137160"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</a:t>
            </a:r>
            <a:r>
              <a:rPr lang="en-US" sz="4000" b="1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Africa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SE Asia</a:t>
            </a:r>
          </a:p>
          <a:p>
            <a:pPr marL="137160"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Latin America      </a:t>
            </a:r>
          </a:p>
          <a:p>
            <a:pPr marL="137160"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</a:t>
            </a:r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&amp; E. Africa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BF9F0E6E-C8B7-49F5-9CE3-1C253644F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"/>
            <a:ext cx="11887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TWR Regions</a:t>
            </a:r>
            <a:endParaRPr lang="en-US" altLang="en-US" sz="5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>
            <a:extLst>
              <a:ext uri="{FF2B5EF4-FFF2-40B4-BE49-F238E27FC236}">
                <a16:creationId xmlns:a16="http://schemas.microsoft.com/office/drawing/2014/main" id="{164315F3-F3AE-8B4F-A107-AE316A32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611699"/>
            <a:ext cx="3260035" cy="24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>
            <a:extLst>
              <a:ext uri="{FF2B5EF4-FFF2-40B4-BE49-F238E27FC236}">
                <a16:creationId xmlns:a16="http://schemas.microsoft.com/office/drawing/2014/main" id="{E4EE1FB6-C749-604D-B5BD-A68AD8D9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4" y="2953131"/>
            <a:ext cx="3641035" cy="243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>
            <a:extLst>
              <a:ext uri="{FF2B5EF4-FFF2-40B4-BE49-F238E27FC236}">
                <a16:creationId xmlns:a16="http://schemas.microsoft.com/office/drawing/2014/main" id="{9C278CBF-32F8-D540-8195-221729EE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5" y="502444"/>
            <a:ext cx="3641035" cy="214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2CB210-AB8D-4F4F-83AE-6C0CFBFD89FF}"/>
              </a:ext>
            </a:extLst>
          </p:cNvPr>
          <p:cNvSpPr/>
          <p:nvPr/>
        </p:nvSpPr>
        <p:spPr>
          <a:xfrm>
            <a:off x="3810000" y="1852612"/>
            <a:ext cx="110490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>
              <a:defRPr/>
            </a:pP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algn="ct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TWR has 70 National Partners</a:t>
            </a:r>
          </a:p>
          <a:p>
            <a:pPr marL="137160" algn="ctr"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algn="ct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who provide the content</a:t>
            </a:r>
          </a:p>
          <a:p>
            <a:pPr marL="137160" algn="ctr"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algn="ct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230 languages and conduct </a:t>
            </a:r>
          </a:p>
          <a:p>
            <a:pPr marL="137160" algn="ctr"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algn="ct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of the follow-up with people </a:t>
            </a:r>
          </a:p>
          <a:p>
            <a:pPr marL="137160" algn="ctr">
              <a:defRPr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algn="ct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contact TWR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0DAE6D73-2CA9-4D30-AA2C-B2BA312A9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057400"/>
            <a:ext cx="11277600" cy="30464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306513" eaLnBrk="0" hangingPunct="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charset="0"/>
              </a:defRPr>
            </a:lvl1pPr>
            <a:lvl2pPr marL="1062038" indent="-409575" defTabSz="1306513" eaLnBrk="0" hangingPunct="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charset="0"/>
              </a:defRPr>
            </a:lvl2pPr>
            <a:lvl3pPr marL="1633538" indent="-327025" defTabSz="1306513" eaLnBrk="0" hangingPunct="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charset="0"/>
              </a:defRPr>
            </a:lvl3pPr>
            <a:lvl4pPr marL="2286000" indent="-327025" defTabSz="1306513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4pPr>
            <a:lvl5pPr marL="2938463" indent="-325438" defTabSz="1306513" eaLnBrk="0" hangingPunct="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TWR delivers 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gospel message through…</a:t>
            </a:r>
            <a:endParaRPr lang="en-US" altLang="en-US" sz="4800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A70BBE75-EDAF-3141-86C4-4F7D165E2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457200"/>
            <a:ext cx="1188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5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BE5D12810DFD4F85DB6B8ACF80374D" ma:contentTypeVersion="4" ma:contentTypeDescription="Create a new document." ma:contentTypeScope="" ma:versionID="a4729a95e96d7aec210ea42c8b9322a3">
  <xsd:schema xmlns:xsd="http://www.w3.org/2001/XMLSchema" xmlns:xs="http://www.w3.org/2001/XMLSchema" xmlns:p="http://schemas.microsoft.com/office/2006/metadata/properties" xmlns:ns2="10bb7aaa-3be9-442b-ad5d-563f44f5f568" xmlns:ns3="1e1e7898-cf57-41ba-99e0-4c5d7eead9e8" targetNamespace="http://schemas.microsoft.com/office/2006/metadata/properties" ma:root="true" ma:fieldsID="9dd3efb0cd282a9fed796671d9655952" ns2:_="" ns3:_="">
    <xsd:import namespace="10bb7aaa-3be9-442b-ad5d-563f44f5f568"/>
    <xsd:import namespace="1e1e7898-cf57-41ba-99e0-4c5d7eead9e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Type" minOccurs="0"/>
                <xsd:element ref="ns3:Identification_x0020_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bb7aaa-3be9-442b-ad5d-563f44f5f56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e7898-cf57-41ba-99e0-4c5d7eead9e8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1" nillable="true" ma:displayName="Document Type" ma:format="Dropdown" ma:internalName="Document_x0020_Type">
      <xsd:simpleType>
        <xsd:restriction base="dms:Choice">
          <xsd:enumeration value="Brochures"/>
          <xsd:enumeration value="Listener Response Cards"/>
          <xsd:enumeration value="Ministry Impact Report"/>
          <xsd:enumeration value="PowerPoints"/>
          <xsd:enumeration value="Project Hannah"/>
          <xsd:enumeration value="Staff Bios"/>
          <xsd:enumeration value="TWR Magazine"/>
        </xsd:restriction>
      </xsd:simpleType>
    </xsd:element>
    <xsd:element name="Identification_x0020_Tag" ma:index="12" nillable="true" ma:displayName="Identification Tag" ma:description="Used for creating library views independent of document type" ma:internalName="Identification_x0020_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FCC6367-8BE4-4E8F-9995-396689194C6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203E611C-D373-4BEB-BBAD-F6894FC30E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B096EB-6DC2-45F0-B633-DCEE59050A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bb7aaa-3be9-442b-ad5d-563f44f5f568"/>
    <ds:schemaRef ds:uri="1e1e7898-cf57-41ba-99e0-4c5d7eead9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14357C0-F1B3-4EF2-871C-2EFFECA94B7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3910</TotalTime>
  <Words>841</Words>
  <Application>Microsoft Macintosh PowerPoint</Application>
  <PresentationFormat>Custom</PresentationFormat>
  <Paragraphs>170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Trans World Radio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bwingfield</dc:creator>
  <cp:lastModifiedBy>JOHN REEDER</cp:lastModifiedBy>
  <cp:revision>272</cp:revision>
  <dcterms:created xsi:type="dcterms:W3CDTF">2010-01-08T19:55:54Z</dcterms:created>
  <dcterms:modified xsi:type="dcterms:W3CDTF">2020-08-31T01:57:08Z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TWRDOCID2013-541-48</vt:lpwstr>
  </property>
  <property fmtid="{D5CDD505-2E9C-101B-9397-08002B2CF9AE}" pid="3" name="_dlc_DocIdItemGuid">
    <vt:lpwstr>0b7d6875-e4c1-4580-93cb-0663f02f950e</vt:lpwstr>
  </property>
  <property fmtid="{D5CDD505-2E9C-101B-9397-08002B2CF9AE}" pid="4" name="_dlc_DocIdUrl">
    <vt:lpwstr>https://workspace.twr.org/SiteDirectory/global_marcom/_layouts/DocIdRedir.aspx?ID=TWRDOCID2013-541-48, TWRDOCID2013-541-48</vt:lpwstr>
  </property>
  <property fmtid="{D5CDD505-2E9C-101B-9397-08002B2CF9AE}" pid="5" name="Document Type">
    <vt:lpwstr>PowerPoints</vt:lpwstr>
  </property>
  <property fmtid="{D5CDD505-2E9C-101B-9397-08002B2CF9AE}" pid="6" name="TWR at a Glance">
    <vt:lpwstr/>
  </property>
  <property fmtid="{D5CDD505-2E9C-101B-9397-08002B2CF9AE}" pid="7" name="Identification Tag">
    <vt:lpwstr/>
  </property>
</Properties>
</file>