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0" r:id="rId2"/>
    <p:sldId id="272" r:id="rId3"/>
    <p:sldId id="271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4" r:id="rId14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432FF"/>
    <a:srgbClr val="000099"/>
    <a:srgbClr val="8B0804"/>
    <a:srgbClr val="1A1B78"/>
    <a:srgbClr val="000034"/>
    <a:srgbClr val="4E4EB0"/>
    <a:srgbClr val="11115B"/>
    <a:srgbClr val="0C0C40"/>
    <a:srgbClr val="548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0"/>
  </p:normalViewPr>
  <p:slideViewPr>
    <p:cSldViewPr snapToGrid="0" snapToObjects="1">
      <p:cViewPr varScale="1">
        <p:scale>
          <a:sx n="113" d="100"/>
          <a:sy n="113" d="100"/>
        </p:scale>
        <p:origin x="14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CFE8D-5183-054E-8F4A-9B9BAD3A37D8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1ACFE-6B19-3741-BA63-789C92464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2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6A7-458C-DB41-961D-6A1EC6621E2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9FDF-A76C-E448-832A-57C0E3A5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7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6A7-458C-DB41-961D-6A1EC6621E2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9FDF-A76C-E448-832A-57C0E3A5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6A7-458C-DB41-961D-6A1EC6621E2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9FDF-A76C-E448-832A-57C0E3A5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8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6A7-458C-DB41-961D-6A1EC6621E2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9FDF-A76C-E448-832A-57C0E3A5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2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6A7-458C-DB41-961D-6A1EC6621E2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9FDF-A76C-E448-832A-57C0E3A5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2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6A7-458C-DB41-961D-6A1EC6621E2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9FDF-A76C-E448-832A-57C0E3A5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4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6A7-458C-DB41-961D-6A1EC6621E2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9FDF-A76C-E448-832A-57C0E3A5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2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6A7-458C-DB41-961D-6A1EC6621E2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9FDF-A76C-E448-832A-57C0E3A5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4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6A7-458C-DB41-961D-6A1EC6621E2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9FDF-A76C-E448-832A-57C0E3A5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6A7-458C-DB41-961D-6A1EC6621E2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9FDF-A76C-E448-832A-57C0E3A5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1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6A7-458C-DB41-961D-6A1EC6621E2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9FDF-A76C-E448-832A-57C0E3A5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9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FC6A7-458C-DB41-961D-6A1EC6621E2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99FDF-A76C-E448-832A-57C0E3A5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1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4001" cy="687662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="" xmlns:a16="http://schemas.microsoft.com/office/drawing/2014/main" id="{0EDAA001-80BA-7244-AF1A-57BF6A18E7D8}"/>
              </a:ext>
            </a:extLst>
          </p:cNvPr>
          <p:cNvSpPr txBox="1">
            <a:spLocks/>
          </p:cNvSpPr>
          <p:nvPr/>
        </p:nvSpPr>
        <p:spPr>
          <a:xfrm>
            <a:off x="392528" y="2861764"/>
            <a:ext cx="8307421" cy="273906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i="1" dirty="0" smtClean="0">
                <a:solidFill>
                  <a:schemeClr val="bg1"/>
                </a:solidFill>
                <a:effectLst>
                  <a:outerShdw blurRad="88900" dist="38100" dir="5400000" algn="ctr" rotWithShape="0">
                    <a:schemeClr val="tx1"/>
                  </a:outerShdw>
                </a:effectLst>
                <a:latin typeface="+mn-lt"/>
              </a:rPr>
              <a:t>let us do good to all people, </a:t>
            </a:r>
          </a:p>
          <a:p>
            <a:r>
              <a:rPr lang="en-AU" b="1" i="1" dirty="0" smtClean="0">
                <a:solidFill>
                  <a:schemeClr val="bg1"/>
                </a:solidFill>
                <a:effectLst>
                  <a:outerShdw blurRad="88900" dist="38100" dir="5400000" algn="ctr" rotWithShape="0">
                    <a:schemeClr val="tx1"/>
                  </a:outerShdw>
                </a:effectLst>
                <a:latin typeface="+mn-lt"/>
              </a:rPr>
              <a:t>especially to those who belong to </a:t>
            </a:r>
          </a:p>
          <a:p>
            <a:r>
              <a:rPr lang="en-AU" b="1" i="1" dirty="0" smtClean="0">
                <a:solidFill>
                  <a:schemeClr val="bg1"/>
                </a:solidFill>
                <a:effectLst>
                  <a:outerShdw blurRad="88900" dist="38100" dir="5400000" algn="ctr" rotWithShape="0">
                    <a:schemeClr val="tx1"/>
                  </a:outerShdw>
                </a:effectLst>
                <a:latin typeface="+mn-lt"/>
              </a:rPr>
              <a:t>the family of believers.                             </a:t>
            </a:r>
            <a:r>
              <a:rPr lang="en-AU" sz="1800" b="1" dirty="0" smtClean="0">
                <a:solidFill>
                  <a:schemeClr val="bg1"/>
                </a:solidFill>
                <a:effectLst>
                  <a:outerShdw blurRad="88900" dist="38100" dir="5400000" algn="ctr" rotWithShape="0">
                    <a:schemeClr val="tx1"/>
                  </a:outerShdw>
                </a:effectLst>
                <a:latin typeface="+mn-lt"/>
              </a:rPr>
              <a:t>[GALATIANS 6:10]</a:t>
            </a:r>
            <a:endParaRPr lang="en-US" sz="1800" b="1" dirty="0">
              <a:solidFill>
                <a:schemeClr val="bg1"/>
              </a:solidFill>
              <a:effectLst>
                <a:outerShdw blurRad="88900" dist="381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0EDAA001-80BA-7244-AF1A-57BF6A18E7D8}"/>
              </a:ext>
            </a:extLst>
          </p:cNvPr>
          <p:cNvSpPr txBox="1">
            <a:spLocks/>
          </p:cNvSpPr>
          <p:nvPr/>
        </p:nvSpPr>
        <p:spPr>
          <a:xfrm>
            <a:off x="1" y="5164183"/>
            <a:ext cx="9143999" cy="169381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7200" b="1" dirty="0" smtClean="0">
                <a:solidFill>
                  <a:schemeClr val="bg1"/>
                </a:solidFill>
                <a:effectLst>
                  <a:outerShdw blurRad="88900" dist="38100" dir="5400000" algn="ctr" rotWithShape="0">
                    <a:schemeClr val="tx1"/>
                  </a:outerShdw>
                </a:effectLst>
                <a:latin typeface="+mn-lt"/>
              </a:rPr>
              <a:t>ADANCING AUSTRALIA</a:t>
            </a:r>
          </a:p>
          <a:p>
            <a:pPr algn="ctr"/>
            <a:r>
              <a:rPr lang="en-US" sz="3700" b="1" dirty="0" smtClean="0">
                <a:solidFill>
                  <a:srgbClr val="FF0000"/>
                </a:solidFill>
                <a:effectLst>
                  <a:outerShdw blurRad="88900" dist="38100" dir="5400000" algn="ctr" rotWithShape="0">
                    <a:schemeClr val="tx1"/>
                  </a:outerShdw>
                </a:effectLst>
                <a:latin typeface="+mn-lt"/>
              </a:rPr>
              <a:t>CITIZENSHIP - CONTRIBUTING - COHESION </a:t>
            </a:r>
            <a:endParaRPr lang="en-US" sz="3700" b="1" dirty="0">
              <a:solidFill>
                <a:srgbClr val="FF0000"/>
              </a:solidFill>
              <a:effectLst>
                <a:outerShdw blurRad="88900" dist="38100" dir="5400000" algn="ctr" rotWithShape="0">
                  <a:schemeClr val="tx1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64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687977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072465" y="409575"/>
            <a:ext cx="5156202" cy="21379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Believers contribute much to the social cohesion of their </a:t>
            </a:r>
            <a:endParaRPr lang="en-US" sz="2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society by: 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981" y="6312370"/>
            <a:ext cx="6984272" cy="5376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rot="19568057">
            <a:off x="666254" y="738658"/>
            <a:ext cx="2832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Cohesion</a:t>
            </a:r>
            <a:endParaRPr lang="en-US" sz="54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732454" y="4467899"/>
            <a:ext cx="3579550" cy="7480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Spiritual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50094" y="5751561"/>
            <a:ext cx="24493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240" dirty="0" smtClean="0">
                <a:ln w="10160">
                  <a:noFill/>
                  <a:prstDash val="solid"/>
                </a:ln>
                <a:latin typeface="Impact" panose="020B0806030902050204" pitchFamily="34" charset="0"/>
              </a:rPr>
              <a:t>Advancing</a:t>
            </a:r>
            <a:endParaRPr lang="en-US" sz="3600" b="1" cap="none" spc="240" dirty="0">
              <a:ln w="10160">
                <a:noFill/>
                <a:prstDash val="solid"/>
              </a:ln>
              <a:latin typeface="Impact" panose="020B080603090205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95375" y="2734863"/>
            <a:ext cx="2454720" cy="3008747"/>
          </a:xfrm>
          <a:prstGeom prst="roundRect">
            <a:avLst/>
          </a:prstGeom>
          <a:solidFill>
            <a:srgbClr val="1A1B78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1038226" y="2698979"/>
            <a:ext cx="2533649" cy="26921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+mn-lt"/>
              </a:rPr>
              <a:t>Helping the oppressed, ostracized &amp; disadvantaged</a:t>
            </a:r>
            <a:endParaRPr lang="en-US" sz="3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37D23141-6D1C-194D-AF75-D1BDF922EBF4}"/>
              </a:ext>
            </a:extLst>
          </p:cNvPr>
          <p:cNvSpPr txBox="1">
            <a:spLocks/>
          </p:cNvSpPr>
          <p:nvPr/>
        </p:nvSpPr>
        <p:spPr>
          <a:xfrm>
            <a:off x="3837208" y="2492528"/>
            <a:ext cx="5030567" cy="336768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AU" sz="2400" dirty="0">
                <a:solidFill>
                  <a:srgbClr val="0432FF"/>
                </a:solidFill>
              </a:rPr>
              <a:t>If anyone has material possessions and sees a brother or sister in need but has no pity on them, how can the love of God be in that person?</a:t>
            </a:r>
            <a:r>
              <a:rPr lang="en-AU" sz="2400" baseline="30000" dirty="0">
                <a:solidFill>
                  <a:srgbClr val="0432FF"/>
                </a:solidFill>
              </a:rPr>
              <a:t> </a:t>
            </a:r>
            <a:r>
              <a:rPr lang="en-AU" sz="2400" dirty="0">
                <a:solidFill>
                  <a:srgbClr val="0432FF"/>
                </a:solidFill>
              </a:rPr>
              <a:t>Dear children, let us not love with words or speech but with actions and in truth. [1 JOHN 3:17-18]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2400" dirty="0" smtClean="0">
                <a:solidFill>
                  <a:srgbClr val="0432FF"/>
                </a:solidFill>
              </a:rPr>
              <a:t>   See</a:t>
            </a:r>
            <a:r>
              <a:rPr lang="en-AU" sz="2400" dirty="0">
                <a:solidFill>
                  <a:srgbClr val="0432FF"/>
                </a:solidFill>
              </a:rPr>
              <a:t>: Matthew </a:t>
            </a:r>
            <a:r>
              <a:rPr lang="en-AU" sz="2400" dirty="0" smtClean="0">
                <a:solidFill>
                  <a:srgbClr val="0432FF"/>
                </a:solidFill>
              </a:rPr>
              <a:t>25:31-46</a:t>
            </a:r>
            <a:endParaRPr lang="en-AU" sz="2600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6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687977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072465" y="409575"/>
            <a:ext cx="5156202" cy="21379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Believers contribute much to the social cohesion of their </a:t>
            </a:r>
            <a:endParaRPr lang="en-US" sz="2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society by: 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981" y="6312370"/>
            <a:ext cx="6984272" cy="5376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rot="19568057">
            <a:off x="666254" y="738658"/>
            <a:ext cx="2832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Cohesion</a:t>
            </a:r>
            <a:endParaRPr lang="en-US" sz="54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732454" y="4467899"/>
            <a:ext cx="3579550" cy="7480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Spiritual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50094" y="5751561"/>
            <a:ext cx="24493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240" dirty="0" smtClean="0">
                <a:ln w="10160">
                  <a:noFill/>
                  <a:prstDash val="solid"/>
                </a:ln>
                <a:latin typeface="Impact" panose="020B0806030902050204" pitchFamily="34" charset="0"/>
              </a:rPr>
              <a:t>Advancing</a:t>
            </a:r>
            <a:endParaRPr lang="en-US" sz="3600" b="1" cap="none" spc="240" dirty="0">
              <a:ln w="10160">
                <a:noFill/>
                <a:prstDash val="solid"/>
              </a:ln>
              <a:latin typeface="Impact" panose="020B080603090205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95375" y="2734863"/>
            <a:ext cx="2454720" cy="3008747"/>
          </a:xfrm>
          <a:prstGeom prst="roundRect">
            <a:avLst/>
          </a:prstGeom>
          <a:solidFill>
            <a:srgbClr val="1A1B78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1038226" y="2825118"/>
            <a:ext cx="2533649" cy="29184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b="1" dirty="0" smtClean="0">
                <a:solidFill>
                  <a:schemeClr val="bg1"/>
                </a:solidFill>
                <a:latin typeface="+mn-lt"/>
              </a:rPr>
              <a:t>Turning Strangers </a:t>
            </a:r>
          </a:p>
          <a:p>
            <a:pPr algn="ctr">
              <a:lnSpc>
                <a:spcPct val="100000"/>
              </a:lnSpc>
            </a:pPr>
            <a:r>
              <a:rPr lang="en-US" b="1" dirty="0" smtClean="0">
                <a:solidFill>
                  <a:schemeClr val="bg1"/>
                </a:solidFill>
                <a:latin typeface="+mn-lt"/>
              </a:rPr>
              <a:t>into </a:t>
            </a:r>
          </a:p>
          <a:p>
            <a:pPr algn="ctr"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riends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37D23141-6D1C-194D-AF75-D1BDF922EBF4}"/>
              </a:ext>
            </a:extLst>
          </p:cNvPr>
          <p:cNvSpPr txBox="1">
            <a:spLocks/>
          </p:cNvSpPr>
          <p:nvPr/>
        </p:nvSpPr>
        <p:spPr>
          <a:xfrm>
            <a:off x="3837208" y="2492528"/>
            <a:ext cx="5030567" cy="336768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AU" sz="2400" dirty="0">
                <a:solidFill>
                  <a:srgbClr val="0000CC"/>
                </a:solidFill>
              </a:rPr>
              <a:t>Do not forget to show </a:t>
            </a:r>
            <a:r>
              <a:rPr lang="en-AU" sz="2400" b="1" dirty="0">
                <a:solidFill>
                  <a:srgbClr val="0000CC"/>
                </a:solidFill>
              </a:rPr>
              <a:t>hospitality  </a:t>
            </a:r>
            <a:r>
              <a:rPr lang="en-AU" sz="2400" dirty="0">
                <a:solidFill>
                  <a:srgbClr val="0000CC"/>
                </a:solidFill>
              </a:rPr>
              <a:t>to strangers, for by so doing some people have shown </a:t>
            </a:r>
            <a:r>
              <a:rPr lang="en-AU" sz="2400" b="1" dirty="0">
                <a:solidFill>
                  <a:srgbClr val="0000CC"/>
                </a:solidFill>
              </a:rPr>
              <a:t>hospitality </a:t>
            </a:r>
            <a:r>
              <a:rPr lang="en-AU" sz="2400" dirty="0">
                <a:solidFill>
                  <a:srgbClr val="0000CC"/>
                </a:solidFill>
              </a:rPr>
              <a:t>to angels without knowing it.</a:t>
            </a:r>
            <a:r>
              <a:rPr lang="en-AU" sz="2400" i="1" dirty="0">
                <a:solidFill>
                  <a:srgbClr val="0000CC"/>
                </a:solidFill>
              </a:rPr>
              <a:t>  </a:t>
            </a:r>
            <a:r>
              <a:rPr lang="en-AU" sz="2400" dirty="0">
                <a:solidFill>
                  <a:srgbClr val="0000CC"/>
                </a:solidFill>
              </a:rPr>
              <a:t>[HEBREWS 13:2</a:t>
            </a:r>
            <a:r>
              <a:rPr lang="en-AU" sz="2400" dirty="0" smtClean="0">
                <a:solidFill>
                  <a:srgbClr val="0000CC"/>
                </a:solidFill>
              </a:rPr>
              <a:t>]</a:t>
            </a:r>
            <a:endParaRPr lang="en-AU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94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687977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072465" y="409575"/>
            <a:ext cx="5156202" cy="21379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Believers contribute much to the social cohesion of their </a:t>
            </a:r>
            <a:endParaRPr lang="en-US" sz="2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society by: 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981" y="6312370"/>
            <a:ext cx="6984272" cy="5376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rot="19568057">
            <a:off x="666254" y="738658"/>
            <a:ext cx="2832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Cohesion</a:t>
            </a:r>
            <a:endParaRPr lang="en-US" sz="54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732454" y="4467899"/>
            <a:ext cx="3579550" cy="7480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Spiritual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50094" y="5751561"/>
            <a:ext cx="24493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240" dirty="0" smtClean="0">
                <a:ln w="10160">
                  <a:noFill/>
                  <a:prstDash val="solid"/>
                </a:ln>
                <a:latin typeface="Impact" panose="020B0806030902050204" pitchFamily="34" charset="0"/>
              </a:rPr>
              <a:t>Advancing</a:t>
            </a:r>
            <a:endParaRPr lang="en-US" sz="3600" b="1" cap="none" spc="240" dirty="0">
              <a:ln w="10160">
                <a:noFill/>
                <a:prstDash val="solid"/>
              </a:ln>
              <a:latin typeface="Impact" panose="020B080603090205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95375" y="2734863"/>
            <a:ext cx="2454720" cy="3008747"/>
          </a:xfrm>
          <a:prstGeom prst="roundRect">
            <a:avLst/>
          </a:prstGeom>
          <a:solidFill>
            <a:srgbClr val="1A1B78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1038226" y="2908529"/>
            <a:ext cx="2533649" cy="283508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3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Working</a:t>
            </a:r>
          </a:p>
          <a:p>
            <a:pPr algn="ctr">
              <a:lnSpc>
                <a:spcPct val="13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for</a:t>
            </a:r>
          </a:p>
          <a:p>
            <a:pPr algn="ctr">
              <a:lnSpc>
                <a:spcPct val="130000"/>
              </a:lnSpc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t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rue</a:t>
            </a:r>
          </a:p>
          <a:p>
            <a:pPr algn="ctr">
              <a:lnSpc>
                <a:spcPct val="13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reconciliation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37D23141-6D1C-194D-AF75-D1BDF922EBF4}"/>
              </a:ext>
            </a:extLst>
          </p:cNvPr>
          <p:cNvSpPr txBox="1">
            <a:spLocks/>
          </p:cNvSpPr>
          <p:nvPr/>
        </p:nvSpPr>
        <p:spPr>
          <a:xfrm>
            <a:off x="3837208" y="2492528"/>
            <a:ext cx="5030567" cy="336768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AU" sz="2400" baseline="30000" dirty="0">
                <a:solidFill>
                  <a:srgbClr val="0000CC"/>
                </a:solidFill>
              </a:rPr>
              <a:t>8 </a:t>
            </a:r>
            <a:r>
              <a:rPr lang="en-AU" sz="2400" dirty="0">
                <a:solidFill>
                  <a:srgbClr val="0000CC"/>
                </a:solidFill>
              </a:rPr>
              <a:t>God …reconciled us to himself through Christ and gave us the ministry of reconciliation. [2 CORINTHIANS 5:11-21]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AU" sz="2400" baseline="30000" dirty="0">
                <a:solidFill>
                  <a:srgbClr val="0000CC"/>
                </a:solidFill>
              </a:rPr>
              <a:t>14 </a:t>
            </a:r>
            <a:r>
              <a:rPr lang="en-AU" sz="2400" dirty="0">
                <a:solidFill>
                  <a:srgbClr val="0000CC"/>
                </a:solidFill>
              </a:rPr>
              <a:t>For he himself is our peace, who has made the two groups one [EPH. 2:11-22</a:t>
            </a:r>
            <a:r>
              <a:rPr lang="en-AU" sz="2400" dirty="0" smtClean="0">
                <a:solidFill>
                  <a:srgbClr val="0000CC"/>
                </a:solidFill>
              </a:rPr>
              <a:t>]</a:t>
            </a:r>
            <a:endParaRPr lang="en-AU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6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44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8" y="0"/>
            <a:ext cx="6846880" cy="68468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981" y="6309199"/>
            <a:ext cx="6984272" cy="53768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623608" y="775063"/>
            <a:ext cx="3730083" cy="2291522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+mn-lt"/>
              </a:rPr>
              <a:t>Believers in Jesus Christ have dual citizenship</a:t>
            </a:r>
            <a:endParaRPr lang="en-US" b="1" dirty="0">
              <a:latin typeface="+mn-l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BC6C82A2-56DB-4447-877C-B9D9553A5EB7}"/>
              </a:ext>
            </a:extLst>
          </p:cNvPr>
          <p:cNvSpPr txBox="1">
            <a:spLocks/>
          </p:cNvSpPr>
          <p:nvPr/>
        </p:nvSpPr>
        <p:spPr>
          <a:xfrm>
            <a:off x="814973" y="4115636"/>
            <a:ext cx="3306337" cy="1330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EPH. 2:18; PHIL. 3:20; HEBREWS 11:13-16;                 1 PETER 1:17</a:t>
            </a:r>
          </a:p>
          <a:p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37D23141-6D1C-194D-AF75-D1BDF922EBF4}"/>
              </a:ext>
            </a:extLst>
          </p:cNvPr>
          <p:cNvSpPr txBox="1">
            <a:spLocks/>
          </p:cNvSpPr>
          <p:nvPr/>
        </p:nvSpPr>
        <p:spPr>
          <a:xfrm>
            <a:off x="797731" y="2857133"/>
            <a:ext cx="3704356" cy="12666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ACTS 16:37-38; 22:22-29; 23:27; EPHESIANS 2:12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19715434">
            <a:off x="396743" y="789460"/>
            <a:ext cx="3304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Citizenship</a:t>
            </a:r>
            <a:endParaRPr lang="en-US" sz="54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94655" y="3048504"/>
            <a:ext cx="3579550" cy="914400"/>
          </a:xfrm>
          <a:prstGeom prst="roundRect">
            <a:avLst/>
          </a:prstGeom>
          <a:solidFill>
            <a:srgbClr val="1A1B78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694656" y="3066586"/>
            <a:ext cx="3579550" cy="8963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Geographic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Socio-Political</a:t>
            </a:r>
            <a:endParaRPr 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681652" y="4284656"/>
            <a:ext cx="3579550" cy="914400"/>
          </a:xfrm>
          <a:prstGeom prst="roundRect">
            <a:avLst/>
          </a:prstGeom>
          <a:solidFill>
            <a:srgbClr val="8B0804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732454" y="4467899"/>
            <a:ext cx="3579550" cy="7480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Spiritual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50094" y="5739923"/>
            <a:ext cx="24493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240" dirty="0" smtClean="0">
                <a:ln w="10160">
                  <a:noFill/>
                  <a:prstDash val="solid"/>
                </a:ln>
                <a:latin typeface="Impact" panose="020B0806030902050204" pitchFamily="34" charset="0"/>
              </a:rPr>
              <a:t>Advancing</a:t>
            </a:r>
            <a:endParaRPr lang="en-US" sz="3600" b="1" cap="none" spc="240" dirty="0">
              <a:ln w="10160">
                <a:noFill/>
                <a:prstDash val="solid"/>
              </a:ln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24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6866468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624254" y="783783"/>
            <a:ext cx="3868782" cy="2272619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+mn-lt"/>
              </a:rPr>
              <a:t>Both citizenships carry rights and responsibilities</a:t>
            </a:r>
            <a:endParaRPr lang="en-US" b="1" dirty="0">
              <a:latin typeface="+mn-lt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BC6C82A2-56DB-4447-877C-B9D9553A5EB7}"/>
              </a:ext>
            </a:extLst>
          </p:cNvPr>
          <p:cNvSpPr txBox="1">
            <a:spLocks/>
          </p:cNvSpPr>
          <p:nvPr/>
        </p:nvSpPr>
        <p:spPr>
          <a:xfrm>
            <a:off x="764177" y="4014032"/>
            <a:ext cx="3306337" cy="1330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EPH. 2:18; PHIL. 3:20; HEBREWS 11:13-16;                 1 PETER 1:17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981" y="6314489"/>
            <a:ext cx="6984272" cy="53768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7D23141-6D1C-194D-AF75-D1BDF922EBF4}"/>
              </a:ext>
            </a:extLst>
          </p:cNvPr>
          <p:cNvSpPr txBox="1">
            <a:spLocks/>
          </p:cNvSpPr>
          <p:nvPr/>
        </p:nvSpPr>
        <p:spPr>
          <a:xfrm>
            <a:off x="789267" y="2882534"/>
            <a:ext cx="3704356" cy="12666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ACTS 16:37-38; 22:22-29; 23:27; EPHESIANS 2:12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19715434">
            <a:off x="396743" y="789460"/>
            <a:ext cx="3304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Citizenship</a:t>
            </a:r>
            <a:endParaRPr lang="en-US" sz="54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94655" y="3048504"/>
            <a:ext cx="3579550" cy="914400"/>
          </a:xfrm>
          <a:prstGeom prst="roundRect">
            <a:avLst/>
          </a:prstGeom>
          <a:solidFill>
            <a:srgbClr val="1A1B78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694656" y="3066586"/>
            <a:ext cx="3579549" cy="8963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Geographic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Socio-Political</a:t>
            </a:r>
            <a:endParaRPr 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681652" y="4284656"/>
            <a:ext cx="3579550" cy="914400"/>
          </a:xfrm>
          <a:prstGeom prst="roundRect">
            <a:avLst/>
          </a:prstGeom>
          <a:solidFill>
            <a:srgbClr val="8B0804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732454" y="4467899"/>
            <a:ext cx="3579550" cy="7480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Spiritual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50094" y="5742036"/>
            <a:ext cx="24493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240" dirty="0" smtClean="0">
                <a:ln w="10160">
                  <a:noFill/>
                  <a:prstDash val="solid"/>
                </a:ln>
                <a:latin typeface="Impact" panose="020B0806030902050204" pitchFamily="34" charset="0"/>
              </a:rPr>
              <a:t>Advancing</a:t>
            </a:r>
            <a:endParaRPr lang="en-US" sz="3600" b="1" cap="none" spc="240" dirty="0">
              <a:ln w="10160">
                <a:noFill/>
                <a:prstDash val="solid"/>
              </a:ln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5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687977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072465" y="180975"/>
            <a:ext cx="5156202" cy="31124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All citizens, including believers carry mutual responsibility for the economic welfare of their </a:t>
            </a: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country: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981" y="6312370"/>
            <a:ext cx="6984272" cy="5376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rot="19568057">
            <a:off x="182148" y="738658"/>
            <a:ext cx="3801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Contributing</a:t>
            </a:r>
            <a:endParaRPr lang="en-US" sz="54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732454" y="4467899"/>
            <a:ext cx="3579550" cy="7480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Spiritual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50094" y="5751561"/>
            <a:ext cx="24493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240" dirty="0" smtClean="0">
                <a:ln w="10160">
                  <a:noFill/>
                  <a:prstDash val="solid"/>
                </a:ln>
                <a:latin typeface="Impact" panose="020B0806030902050204" pitchFamily="34" charset="0"/>
              </a:rPr>
              <a:t>Advancing</a:t>
            </a:r>
            <a:endParaRPr lang="en-US" sz="3600" b="1" cap="none" spc="240" dirty="0">
              <a:ln w="10160">
                <a:noFill/>
                <a:prstDash val="solid"/>
              </a:ln>
              <a:latin typeface="Impact" panose="020B0806030902050204" pitchFamily="34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37D23141-6D1C-194D-AF75-D1BDF922EBF4}"/>
              </a:ext>
            </a:extLst>
          </p:cNvPr>
          <p:cNvSpPr txBox="1">
            <a:spLocks/>
          </p:cNvSpPr>
          <p:nvPr/>
        </p:nvSpPr>
        <p:spPr>
          <a:xfrm>
            <a:off x="355601" y="2791930"/>
            <a:ext cx="8458200" cy="27710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AU" sz="1800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is what the </a:t>
            </a:r>
            <a:r>
              <a:rPr lang="en-AU" sz="1800" i="1" cap="small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Lord </a:t>
            </a:r>
            <a:r>
              <a:rPr lang="en-AU" sz="1800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Almighty, the God of Israel, says to all those I carried into exile from Jerusalem to Babylon:</a:t>
            </a:r>
            <a:r>
              <a:rPr lang="en-AU" sz="1800" i="1" baseline="30000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5 </a:t>
            </a:r>
            <a:r>
              <a:rPr lang="en-AU" sz="1800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“Build houses and settle down; plant gardens and eat what they produce.</a:t>
            </a:r>
            <a:r>
              <a:rPr lang="en-AU" sz="1800" i="1" baseline="30000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6 </a:t>
            </a:r>
            <a:r>
              <a:rPr lang="en-AU" sz="1800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Marry and have sons and daughters; find wives for your sons and give your daughters in marriage, so that they too may have sons and daughters. Increase in number there; do not decrease.</a:t>
            </a:r>
            <a:r>
              <a:rPr lang="en-AU" sz="1800" i="1" baseline="30000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7 </a:t>
            </a:r>
            <a:r>
              <a:rPr lang="en-AU" sz="1800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Also, seek the peace and prosperity of the city to which I have carried you into exile. Pray to the </a:t>
            </a:r>
            <a:r>
              <a:rPr lang="en-AU" sz="1800" i="1" cap="small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Lord </a:t>
            </a:r>
            <a:r>
              <a:rPr lang="en-AU" sz="1800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it, because if it prospers, you too will prosper.”  </a:t>
            </a:r>
            <a:r>
              <a:rPr lang="en-AU" sz="1800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[JEREMIAH 29]</a:t>
            </a:r>
            <a:endParaRPr lang="en-US" sz="1800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687977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072465" y="180975"/>
            <a:ext cx="5156202" cy="31124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All citizens, including believers carry mutual responsibility for the </a:t>
            </a:r>
            <a:r>
              <a:rPr lang="en-US" sz="2800" b="1" dirty="0">
                <a:solidFill>
                  <a:srgbClr val="0432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economic welfare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of their </a:t>
            </a: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country: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981" y="6312370"/>
            <a:ext cx="6984272" cy="5376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rot="19568057">
            <a:off x="182148" y="738658"/>
            <a:ext cx="3801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Contributing</a:t>
            </a:r>
            <a:endParaRPr lang="en-US" sz="54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732454" y="4467899"/>
            <a:ext cx="3579550" cy="7480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Spiritual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50094" y="5751561"/>
            <a:ext cx="24493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240" dirty="0" smtClean="0">
                <a:ln w="10160">
                  <a:noFill/>
                  <a:prstDash val="solid"/>
                </a:ln>
                <a:latin typeface="Impact" panose="020B0806030902050204" pitchFamily="34" charset="0"/>
              </a:rPr>
              <a:t>Advancing</a:t>
            </a:r>
            <a:endParaRPr lang="en-US" sz="3600" b="1" cap="none" spc="240" dirty="0">
              <a:ln w="10160">
                <a:noFill/>
                <a:prstDash val="solid"/>
              </a:ln>
              <a:latin typeface="Impact" panose="020B0806030902050204" pitchFamily="34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37D23141-6D1C-194D-AF75-D1BDF922EBF4}"/>
              </a:ext>
            </a:extLst>
          </p:cNvPr>
          <p:cNvSpPr txBox="1">
            <a:spLocks/>
          </p:cNvSpPr>
          <p:nvPr/>
        </p:nvSpPr>
        <p:spPr>
          <a:xfrm>
            <a:off x="355601" y="2791930"/>
            <a:ext cx="8458200" cy="27710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A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is what the </a:t>
            </a:r>
            <a:r>
              <a:rPr lang="en-AU" sz="1800" i="1" cap="sm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Lord </a:t>
            </a:r>
            <a:r>
              <a:rPr lang="en-A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Almighty, the God of Israel, says to all those I carried into exile from Jerusalem to Babylon:</a:t>
            </a:r>
            <a:r>
              <a:rPr lang="en-AU" sz="1800" i="1" baseline="30000" dirty="0">
                <a:solidFill>
                  <a:srgbClr val="0432FF"/>
                </a:solidFill>
              </a:rPr>
              <a:t>5 </a:t>
            </a:r>
            <a:r>
              <a:rPr lang="en-AU" sz="1800" i="1" dirty="0">
                <a:solidFill>
                  <a:srgbClr val="0432FF"/>
                </a:solidFill>
              </a:rPr>
              <a:t>“</a:t>
            </a:r>
            <a:r>
              <a:rPr lang="en-AU" sz="2000" b="1" i="1" dirty="0">
                <a:solidFill>
                  <a:srgbClr val="0432FF"/>
                </a:solidFill>
              </a:rPr>
              <a:t>Build houses </a:t>
            </a:r>
            <a:r>
              <a:rPr lang="en-A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settle down</a:t>
            </a:r>
            <a:r>
              <a:rPr lang="en-AU" sz="1800" i="1" dirty="0">
                <a:solidFill>
                  <a:srgbClr val="0432FF"/>
                </a:solidFill>
              </a:rPr>
              <a:t>; </a:t>
            </a:r>
            <a:r>
              <a:rPr lang="en-AU" sz="2000" b="1" i="1" dirty="0">
                <a:solidFill>
                  <a:srgbClr val="0432FF"/>
                </a:solidFill>
              </a:rPr>
              <a:t>plant gardens and eat what they produce</a:t>
            </a:r>
            <a:r>
              <a:rPr lang="en-AU" sz="1800" i="1" dirty="0">
                <a:solidFill>
                  <a:srgbClr val="0432FF"/>
                </a:solidFill>
              </a:rPr>
              <a:t>.</a:t>
            </a:r>
            <a:r>
              <a:rPr lang="en-AU" sz="1800" i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6 </a:t>
            </a:r>
            <a:r>
              <a:rPr lang="en-A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Marry and </a:t>
            </a:r>
            <a:r>
              <a:rPr lang="en-AU" sz="2000" b="1" i="1" dirty="0">
                <a:solidFill>
                  <a:srgbClr val="0432FF"/>
                </a:solidFill>
              </a:rPr>
              <a:t>have sons and daughters</a:t>
            </a:r>
            <a:r>
              <a:rPr lang="en-AU" sz="1800" i="1" dirty="0">
                <a:solidFill>
                  <a:srgbClr val="0432FF"/>
                </a:solidFill>
              </a:rPr>
              <a:t>; </a:t>
            </a:r>
            <a:r>
              <a:rPr lang="en-A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find wives for your sons and give your daughters in marriage</a:t>
            </a:r>
            <a:r>
              <a:rPr lang="en-AU" sz="1800" i="1" dirty="0">
                <a:solidFill>
                  <a:srgbClr val="0432FF"/>
                </a:solidFill>
              </a:rPr>
              <a:t>, </a:t>
            </a:r>
            <a:r>
              <a:rPr lang="en-AU" sz="2000" b="1" i="1" dirty="0">
                <a:solidFill>
                  <a:srgbClr val="0432FF"/>
                </a:solidFill>
              </a:rPr>
              <a:t>so that they too may have sons and daughters. Increase in number there</a:t>
            </a:r>
            <a:r>
              <a:rPr lang="en-AU" sz="1800" i="1" dirty="0">
                <a:solidFill>
                  <a:srgbClr val="0432FF"/>
                </a:solidFill>
              </a:rPr>
              <a:t>; do not decrease.</a:t>
            </a:r>
            <a:r>
              <a:rPr lang="en-AU" sz="1800" i="1" baseline="30000" dirty="0">
                <a:solidFill>
                  <a:srgbClr val="0432FF"/>
                </a:solidFill>
              </a:rPr>
              <a:t>7 </a:t>
            </a:r>
            <a:r>
              <a:rPr lang="en-AU" sz="1800" i="1" dirty="0">
                <a:solidFill>
                  <a:srgbClr val="0432FF"/>
                </a:solidFill>
              </a:rPr>
              <a:t>Also, </a:t>
            </a:r>
            <a:r>
              <a:rPr lang="en-AU" sz="2000" b="1" i="1" dirty="0">
                <a:solidFill>
                  <a:srgbClr val="0432FF"/>
                </a:solidFill>
              </a:rPr>
              <a:t>seek the peace and prosperity of the city to which I have carried you into exile</a:t>
            </a:r>
            <a:r>
              <a:rPr lang="en-AU" sz="1800" i="1" dirty="0">
                <a:solidFill>
                  <a:srgbClr val="0432FF"/>
                </a:solidFill>
              </a:rPr>
              <a:t>. </a:t>
            </a:r>
            <a:r>
              <a:rPr lang="en-A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Pray to the </a:t>
            </a:r>
            <a:r>
              <a:rPr lang="en-AU" sz="1800" i="1" cap="sm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Lord </a:t>
            </a:r>
            <a:r>
              <a:rPr lang="en-A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it, because if it prospers, you too will prosper.”  </a:t>
            </a:r>
            <a:r>
              <a:rPr lang="en-A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[JEREMIAH 29]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17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6879771" cy="68580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981" y="6312370"/>
            <a:ext cx="6984272" cy="5376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rot="19568057">
            <a:off x="666254" y="738658"/>
            <a:ext cx="2832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Cohesion</a:t>
            </a:r>
            <a:endParaRPr lang="en-US" sz="54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732454" y="4467899"/>
            <a:ext cx="3579550" cy="7480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Spiritual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50094" y="5751561"/>
            <a:ext cx="24493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240" dirty="0" smtClean="0">
                <a:ln w="10160">
                  <a:noFill/>
                  <a:prstDash val="solid"/>
                </a:ln>
                <a:latin typeface="Impact" panose="020B0806030902050204" pitchFamily="34" charset="0"/>
              </a:rPr>
              <a:t>Advancing</a:t>
            </a:r>
            <a:endParaRPr lang="en-US" sz="3600" b="1" cap="none" spc="240" dirty="0">
              <a:ln w="10160">
                <a:noFill/>
                <a:prstDash val="solid"/>
              </a:ln>
              <a:latin typeface="Impact" panose="020B0806030902050204" pitchFamily="34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37D23141-6D1C-194D-AF75-D1BDF922EBF4}"/>
              </a:ext>
            </a:extLst>
          </p:cNvPr>
          <p:cNvSpPr txBox="1">
            <a:spLocks/>
          </p:cNvSpPr>
          <p:nvPr/>
        </p:nvSpPr>
        <p:spPr>
          <a:xfrm>
            <a:off x="3834340" y="2534755"/>
            <a:ext cx="5023910" cy="27710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AU" sz="2000" i="1" dirty="0">
                <a:solidFill>
                  <a:srgbClr val="0432FF"/>
                </a:solidFill>
              </a:rPr>
              <a:t>Pray to the </a:t>
            </a:r>
            <a:r>
              <a:rPr lang="en-AU" sz="2000" i="1" cap="small" dirty="0">
                <a:solidFill>
                  <a:srgbClr val="0432FF"/>
                </a:solidFill>
              </a:rPr>
              <a:t>Lord </a:t>
            </a:r>
            <a:r>
              <a:rPr lang="en-AU" sz="2000" i="1" dirty="0">
                <a:solidFill>
                  <a:srgbClr val="0432FF"/>
                </a:solidFill>
              </a:rPr>
              <a:t>for it, because if it prospers, you too will prosper. </a:t>
            </a:r>
            <a:r>
              <a:rPr lang="en-AU" sz="2000" dirty="0">
                <a:solidFill>
                  <a:srgbClr val="0432FF"/>
                </a:solidFill>
              </a:rPr>
              <a:t>[JEREMIAH 29:7]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AU" sz="2000" i="1" dirty="0">
                <a:solidFill>
                  <a:srgbClr val="0432FF"/>
                </a:solidFill>
              </a:rPr>
              <a:t>I urge, then, first of all, that petitions, prayers, intercession and thanksgiving be made for all people—</a:t>
            </a:r>
            <a:r>
              <a:rPr lang="en-AU" sz="2000" i="1" baseline="30000" dirty="0">
                <a:solidFill>
                  <a:srgbClr val="0432FF"/>
                </a:solidFill>
              </a:rPr>
              <a:t> </a:t>
            </a:r>
            <a:r>
              <a:rPr lang="en-AU" sz="2000" i="1" dirty="0">
                <a:solidFill>
                  <a:srgbClr val="0432FF"/>
                </a:solidFill>
              </a:rPr>
              <a:t>for kings and all those in authority, that we may live peaceful and quiet lives in all godliness and holiness. </a:t>
            </a:r>
            <a:r>
              <a:rPr lang="en-AU" sz="2000" dirty="0">
                <a:solidFill>
                  <a:srgbClr val="0432FF"/>
                </a:solidFill>
              </a:rPr>
              <a:t>[1TIMOTHY 2:1-2]</a:t>
            </a:r>
            <a:endParaRPr lang="en-US" sz="2000" dirty="0">
              <a:solidFill>
                <a:srgbClr val="0432FF"/>
              </a:solidFill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95375" y="2734863"/>
            <a:ext cx="2454720" cy="3008747"/>
          </a:xfrm>
          <a:prstGeom prst="roundRect">
            <a:avLst/>
          </a:prstGeom>
          <a:solidFill>
            <a:srgbClr val="1A1B78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1095376" y="3485292"/>
            <a:ext cx="2454719" cy="15629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+mn-lt"/>
              </a:rPr>
              <a:t>Praying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+mn-lt"/>
              </a:rPr>
              <a:t>For it</a:t>
            </a:r>
            <a:endParaRPr lang="en-US" sz="4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072465" y="409575"/>
            <a:ext cx="5156202" cy="21379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Believers contribute much to the social cohesion of their </a:t>
            </a:r>
            <a:endParaRPr lang="en-US" sz="2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society by: 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14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6879771" cy="68580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981" y="6312370"/>
            <a:ext cx="6984272" cy="5376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rot="19568057">
            <a:off x="666254" y="738658"/>
            <a:ext cx="2832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Cohesion</a:t>
            </a:r>
            <a:endParaRPr lang="en-US" sz="54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732454" y="4467899"/>
            <a:ext cx="3579550" cy="7480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Spiritual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50094" y="5751561"/>
            <a:ext cx="24493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240" dirty="0" smtClean="0">
                <a:ln w="10160">
                  <a:noFill/>
                  <a:prstDash val="solid"/>
                </a:ln>
                <a:latin typeface="Impact" panose="020B0806030902050204" pitchFamily="34" charset="0"/>
              </a:rPr>
              <a:t>Advancing</a:t>
            </a:r>
            <a:endParaRPr lang="en-US" sz="3600" b="1" cap="none" spc="240" dirty="0">
              <a:ln w="10160">
                <a:noFill/>
                <a:prstDash val="solid"/>
              </a:ln>
              <a:latin typeface="Impact" panose="020B080603090205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95375" y="2734863"/>
            <a:ext cx="2454720" cy="3008747"/>
          </a:xfrm>
          <a:prstGeom prst="roundRect">
            <a:avLst/>
          </a:prstGeom>
          <a:solidFill>
            <a:srgbClr val="1A1B78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1095376" y="3267075"/>
            <a:ext cx="2454719" cy="17811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+mn-lt"/>
              </a:rPr>
              <a:t>Being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+mn-lt"/>
              </a:rPr>
              <a:t>LAW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+mn-lt"/>
              </a:rPr>
              <a:t>abiding</a:t>
            </a:r>
            <a:endParaRPr lang="en-US" sz="4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="" xmlns:a16="http://schemas.microsoft.com/office/drawing/2014/main" id="{37D23141-6D1C-194D-AF75-D1BDF922EBF4}"/>
              </a:ext>
            </a:extLst>
          </p:cNvPr>
          <p:cNvSpPr txBox="1">
            <a:spLocks/>
          </p:cNvSpPr>
          <p:nvPr/>
        </p:nvSpPr>
        <p:spPr>
          <a:xfrm>
            <a:off x="3669213" y="2691161"/>
            <a:ext cx="5954751" cy="129600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i="1" baseline="30000" dirty="0" smtClean="0">
                <a:solidFill>
                  <a:srgbClr val="0432FF"/>
                </a:solidFill>
              </a:rPr>
              <a:t>3 </a:t>
            </a:r>
            <a:r>
              <a:rPr lang="en-AU" sz="2600" i="1" dirty="0" smtClean="0">
                <a:solidFill>
                  <a:srgbClr val="0432FF"/>
                </a:solidFill>
              </a:rPr>
              <a:t>For rulers hold no terror for those who </a:t>
            </a:r>
          </a:p>
          <a:p>
            <a:pPr marL="0" indent="0">
              <a:buNone/>
            </a:pPr>
            <a:r>
              <a:rPr lang="en-AU" sz="2600" i="1" dirty="0">
                <a:solidFill>
                  <a:srgbClr val="0432FF"/>
                </a:solidFill>
              </a:rPr>
              <a:t> </a:t>
            </a:r>
            <a:r>
              <a:rPr lang="en-AU" sz="2600" i="1" dirty="0" smtClean="0">
                <a:solidFill>
                  <a:srgbClr val="0432FF"/>
                </a:solidFill>
              </a:rPr>
              <a:t>    do right, but for those who do wrong. </a:t>
            </a:r>
          </a:p>
          <a:p>
            <a:pPr marL="0" indent="0">
              <a:buNone/>
            </a:pPr>
            <a:r>
              <a:rPr lang="en-AU" sz="2600" dirty="0" smtClean="0">
                <a:solidFill>
                  <a:srgbClr val="0432FF"/>
                </a:solidFill>
              </a:rPr>
              <a:t>     [ROM. 13:1-5]</a:t>
            </a:r>
            <a:endParaRPr lang="en-AU" sz="2600" dirty="0">
              <a:solidFill>
                <a:srgbClr val="0432FF"/>
              </a:solidFill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="" xmlns:a16="http://schemas.microsoft.com/office/drawing/2014/main" id="{EC77A3BC-487D-F744-95EA-A3FF72D4C4A2}"/>
              </a:ext>
            </a:extLst>
          </p:cNvPr>
          <p:cNvSpPr txBox="1">
            <a:spLocks/>
          </p:cNvSpPr>
          <p:nvPr/>
        </p:nvSpPr>
        <p:spPr>
          <a:xfrm>
            <a:off x="3661782" y="4183982"/>
            <a:ext cx="5581182" cy="421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rgbClr val="0432FF"/>
                </a:solidFill>
              </a:rPr>
              <a:t>Help </a:t>
            </a:r>
            <a:r>
              <a:rPr lang="en-AU" dirty="0">
                <a:solidFill>
                  <a:srgbClr val="0432FF"/>
                </a:solidFill>
              </a:rPr>
              <a:t>create secure conditions for others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="" xmlns:a16="http://schemas.microsoft.com/office/drawing/2014/main" id="{734CB9B0-3AF7-254E-8B7F-BCDB022D8F2E}"/>
              </a:ext>
            </a:extLst>
          </p:cNvPr>
          <p:cNvSpPr txBox="1">
            <a:spLocks/>
          </p:cNvSpPr>
          <p:nvPr/>
        </p:nvSpPr>
        <p:spPr>
          <a:xfrm>
            <a:off x="3652257" y="4801931"/>
            <a:ext cx="5581182" cy="421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rgbClr val="0432FF"/>
                </a:solidFill>
              </a:rPr>
              <a:t>Make </a:t>
            </a:r>
            <a:r>
              <a:rPr lang="en-AU" dirty="0">
                <a:solidFill>
                  <a:srgbClr val="0432FF"/>
                </a:solidFill>
              </a:rPr>
              <a:t>no problems for law enforcement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072465" y="409575"/>
            <a:ext cx="5156202" cy="21379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Believers contribute much to the social cohesion of their </a:t>
            </a:r>
            <a:endParaRPr lang="en-US" sz="2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society by: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01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6879771" cy="68580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981" y="6312370"/>
            <a:ext cx="6984272" cy="5376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rot="19568057">
            <a:off x="666254" y="738658"/>
            <a:ext cx="2832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Cohesion</a:t>
            </a:r>
            <a:endParaRPr lang="en-US" sz="54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732454" y="4467899"/>
            <a:ext cx="3579550" cy="7480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Spiritual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50094" y="5751561"/>
            <a:ext cx="24493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240" dirty="0" smtClean="0">
                <a:ln w="10160">
                  <a:noFill/>
                  <a:prstDash val="solid"/>
                </a:ln>
                <a:latin typeface="Impact" panose="020B0806030902050204" pitchFamily="34" charset="0"/>
              </a:rPr>
              <a:t>Advancing</a:t>
            </a:r>
            <a:endParaRPr lang="en-US" sz="3600" b="1" cap="none" spc="240" dirty="0">
              <a:ln w="10160">
                <a:noFill/>
                <a:prstDash val="solid"/>
              </a:ln>
              <a:latin typeface="Impact" panose="020B080603090205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95375" y="2734863"/>
            <a:ext cx="2454720" cy="3008747"/>
          </a:xfrm>
          <a:prstGeom prst="roundRect">
            <a:avLst/>
          </a:prstGeom>
          <a:solidFill>
            <a:srgbClr val="1A1B78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1095376" y="2908529"/>
            <a:ext cx="2454719" cy="26921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Being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positive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Kingdom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examples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37D23141-6D1C-194D-AF75-D1BDF922EBF4}"/>
              </a:ext>
            </a:extLst>
          </p:cNvPr>
          <p:cNvSpPr txBox="1">
            <a:spLocks/>
          </p:cNvSpPr>
          <p:nvPr/>
        </p:nvSpPr>
        <p:spPr>
          <a:xfrm>
            <a:off x="3837208" y="2492528"/>
            <a:ext cx="4897217" cy="325108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2400" i="1" dirty="0" smtClean="0">
                <a:solidFill>
                  <a:srgbClr val="0432FF"/>
                </a:solidFill>
              </a:rPr>
              <a:t>So in everything, do to others what you would have them do to you,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2400" i="1" dirty="0">
                <a:solidFill>
                  <a:srgbClr val="0432FF"/>
                </a:solidFill>
              </a:rPr>
              <a:t> </a:t>
            </a:r>
            <a:r>
              <a:rPr lang="en-AU" sz="2400" i="1" dirty="0" smtClean="0">
                <a:solidFill>
                  <a:srgbClr val="0432FF"/>
                </a:solidFill>
              </a:rPr>
              <a:t>  for this sums up the Law and the</a:t>
            </a:r>
            <a:br>
              <a:rPr lang="en-AU" sz="2400" i="1" dirty="0" smtClean="0">
                <a:solidFill>
                  <a:srgbClr val="0432FF"/>
                </a:solidFill>
              </a:rPr>
            </a:br>
            <a:r>
              <a:rPr lang="en-AU" sz="2400" i="1" dirty="0" smtClean="0">
                <a:solidFill>
                  <a:srgbClr val="0432FF"/>
                </a:solidFill>
              </a:rPr>
              <a:t>   Prophets</a:t>
            </a:r>
            <a:r>
              <a:rPr lang="en-AU" sz="2400" dirty="0" smtClean="0">
                <a:solidFill>
                  <a:srgbClr val="0432FF"/>
                </a:solidFill>
              </a:rPr>
              <a:t>.                                     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2400" dirty="0" smtClean="0">
                <a:solidFill>
                  <a:srgbClr val="0432FF"/>
                </a:solidFill>
              </a:rPr>
              <a:t>    [MATTHEW 7:12]</a:t>
            </a:r>
            <a:endParaRPr lang="en-AU" sz="2400" dirty="0">
              <a:solidFill>
                <a:srgbClr val="0432FF"/>
              </a:soli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072465" y="409575"/>
            <a:ext cx="5156202" cy="21379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Believers contribute much to the social cohesion of their </a:t>
            </a:r>
            <a:endParaRPr lang="en-US" sz="2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society by: 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69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687977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072465" y="409575"/>
            <a:ext cx="5156202" cy="21379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Believers contribute much to the social cohesion of their </a:t>
            </a:r>
            <a:endParaRPr lang="en-US" sz="2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society by: 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981" y="6312370"/>
            <a:ext cx="6984272" cy="5376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rot="19568057">
            <a:off x="666254" y="738658"/>
            <a:ext cx="2832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Cohesion</a:t>
            </a:r>
            <a:endParaRPr lang="en-US" sz="54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4732454" y="4467899"/>
            <a:ext cx="3579550" cy="7480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Spiritual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50094" y="5751561"/>
            <a:ext cx="24493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240" dirty="0" smtClean="0">
                <a:ln w="10160">
                  <a:noFill/>
                  <a:prstDash val="solid"/>
                </a:ln>
                <a:latin typeface="Impact" panose="020B0806030902050204" pitchFamily="34" charset="0"/>
              </a:rPr>
              <a:t>Advancing</a:t>
            </a:r>
            <a:endParaRPr lang="en-US" sz="3600" b="1" cap="none" spc="240" dirty="0">
              <a:ln w="10160">
                <a:noFill/>
                <a:prstDash val="solid"/>
              </a:ln>
              <a:latin typeface="Impact" panose="020B080603090205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95375" y="2734863"/>
            <a:ext cx="2454720" cy="3008747"/>
          </a:xfrm>
          <a:prstGeom prst="roundRect">
            <a:avLst/>
          </a:prstGeom>
          <a:solidFill>
            <a:srgbClr val="1A1B78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5D4C67A8-457F-FC48-AD06-35E8A8C48E1C}"/>
              </a:ext>
            </a:extLst>
          </p:cNvPr>
          <p:cNvSpPr txBox="1">
            <a:spLocks/>
          </p:cNvSpPr>
          <p:nvPr/>
        </p:nvSpPr>
        <p:spPr>
          <a:xfrm>
            <a:off x="1095376" y="2908529"/>
            <a:ext cx="2454719" cy="26921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Being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selflessly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NOT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+mn-lt"/>
              </a:rPr>
              <a:t>selfish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37D23141-6D1C-194D-AF75-D1BDF922EBF4}"/>
              </a:ext>
            </a:extLst>
          </p:cNvPr>
          <p:cNvSpPr txBox="1">
            <a:spLocks/>
          </p:cNvSpPr>
          <p:nvPr/>
        </p:nvSpPr>
        <p:spPr>
          <a:xfrm>
            <a:off x="3837208" y="2492528"/>
            <a:ext cx="5030567" cy="3367684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9600" i="1" baseline="30000" dirty="0">
                <a:solidFill>
                  <a:srgbClr val="0432FF"/>
                </a:solidFill>
              </a:rPr>
              <a:t>3 </a:t>
            </a:r>
            <a:r>
              <a:rPr lang="en-AU" sz="9600" i="1" dirty="0">
                <a:solidFill>
                  <a:srgbClr val="0432FF"/>
                </a:solidFill>
              </a:rPr>
              <a:t>Do nothing out of selfish ambition or vain conceit. Rather, in humility value others above yourselves,</a:t>
            </a:r>
            <a:r>
              <a:rPr lang="en-AU" sz="9600" i="1" baseline="30000" dirty="0">
                <a:solidFill>
                  <a:srgbClr val="0432FF"/>
                </a:solidFill>
              </a:rPr>
              <a:t>4 </a:t>
            </a:r>
            <a:r>
              <a:rPr lang="en-AU" sz="9600" i="1" dirty="0">
                <a:solidFill>
                  <a:srgbClr val="0432FF"/>
                </a:solidFill>
              </a:rPr>
              <a:t>not looking to your own interests but each of you to the interests of the others</a:t>
            </a:r>
            <a:r>
              <a:rPr lang="en-AU" sz="9600" dirty="0">
                <a:solidFill>
                  <a:srgbClr val="0432FF"/>
                </a:solidFill>
              </a:rPr>
              <a:t>.                       </a:t>
            </a:r>
            <a:endParaRPr lang="en-AU" sz="9600" dirty="0" smtClean="0">
              <a:solidFill>
                <a:srgbClr val="0432FF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9600" dirty="0">
                <a:solidFill>
                  <a:srgbClr val="0432FF"/>
                </a:solidFill>
              </a:rPr>
              <a:t> </a:t>
            </a:r>
            <a:r>
              <a:rPr lang="en-AU" sz="9600" dirty="0" smtClean="0">
                <a:solidFill>
                  <a:srgbClr val="0432FF"/>
                </a:solidFill>
              </a:rPr>
              <a:t>   [</a:t>
            </a:r>
            <a:r>
              <a:rPr lang="en-AU" sz="9600" dirty="0">
                <a:solidFill>
                  <a:srgbClr val="0432FF"/>
                </a:solidFill>
              </a:rPr>
              <a:t>PHILIPPIANS 1:1-5]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n-AU" sz="2600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541</Words>
  <Application>Microsoft Office PowerPoint</Application>
  <PresentationFormat>Overhead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Impact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Paul Gould</cp:lastModifiedBy>
  <cp:revision>43</cp:revision>
  <dcterms:created xsi:type="dcterms:W3CDTF">2018-01-22T00:00:04Z</dcterms:created>
  <dcterms:modified xsi:type="dcterms:W3CDTF">2018-07-12T23:19:10Z</dcterms:modified>
</cp:coreProperties>
</file>