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171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85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E46EF05-C96B-43A0-A9AC-42F0797C09BF}" type="datetimeFigureOut">
              <a:rPr lang="en-AU" smtClean="0"/>
              <a:t>19/04/2018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23571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E46EF05-C96B-43A0-A9AC-42F0797C09BF}" type="datetimeFigureOut">
              <a:rPr lang="en-AU" smtClean="0"/>
              <a:t>19/04/2018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391739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E46EF05-C96B-43A0-A9AC-42F0797C09BF}" type="datetimeFigureOut">
              <a:rPr lang="en-AU" smtClean="0"/>
              <a:t>19/04/2018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14284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E46EF05-C96B-43A0-A9AC-42F0797C09BF}" type="datetimeFigureOut">
              <a:rPr lang="en-AU" smtClean="0"/>
              <a:t>19/04/2018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81357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46EF05-C96B-43A0-A9AC-42F0797C09BF}" type="datetimeFigureOut">
              <a:rPr lang="en-AU" smtClean="0"/>
              <a:t>19/04/2018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150990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E46EF05-C96B-43A0-A9AC-42F0797C09BF}" type="datetimeFigureOut">
              <a:rPr lang="en-AU" smtClean="0"/>
              <a:t>19/04/2018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01639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E46EF05-C96B-43A0-A9AC-42F0797C09BF}" type="datetimeFigureOut">
              <a:rPr lang="en-AU" smtClean="0"/>
              <a:t>19/04/2018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76452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E46EF05-C96B-43A0-A9AC-42F0797C09BF}" type="datetimeFigureOut">
              <a:rPr lang="en-AU" smtClean="0"/>
              <a:t>19/04/2018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33328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46EF05-C96B-43A0-A9AC-42F0797C09BF}" type="datetimeFigureOut">
              <a:rPr lang="en-AU" smtClean="0"/>
              <a:t>19/04/2018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183413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6EF05-C96B-43A0-A9AC-42F0797C09BF}" type="datetimeFigureOut">
              <a:rPr lang="en-AU" smtClean="0"/>
              <a:t>19/04/2018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60130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46EF05-C96B-43A0-A9AC-42F0797C09BF}" type="datetimeFigureOut">
              <a:rPr lang="en-AU" smtClean="0"/>
              <a:t>19/04/2018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D14C2F6-045C-49B2-9073-01CE7BF66247}" type="slidenum">
              <a:rPr lang="en-AU" smtClean="0"/>
              <a:t>‹#›</a:t>
            </a:fld>
            <a:endParaRPr lang="en-AU"/>
          </a:p>
        </p:txBody>
      </p:sp>
    </p:spTree>
    <p:extLst>
      <p:ext uri="{BB962C8B-B14F-4D97-AF65-F5344CB8AC3E}">
        <p14:creationId xmlns:p14="http://schemas.microsoft.com/office/powerpoint/2010/main" val="211629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EF05-C96B-43A0-A9AC-42F0797C09BF}" type="datetimeFigureOut">
              <a:rPr lang="en-AU" smtClean="0"/>
              <a:t>19/04/2018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4C2F6-045C-49B2-9073-01CE7BF66247}" type="slidenum">
              <a:rPr lang="en-AU" smtClean="0"/>
              <a:t>‹#›</a:t>
            </a:fld>
            <a:endParaRPr lang="en-AU"/>
          </a:p>
        </p:txBody>
      </p:sp>
    </p:spTree>
    <p:extLst>
      <p:ext uri="{BB962C8B-B14F-4D97-AF65-F5344CB8AC3E}">
        <p14:creationId xmlns:p14="http://schemas.microsoft.com/office/powerpoint/2010/main" val="3550599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davidroachwilson@gmail.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56600" y="-1"/>
            <a:ext cx="3835400" cy="6858001"/>
          </a:xfrm>
          <a:prstGeom prst="rect">
            <a:avLst/>
          </a:prstGeom>
          <a:solidFill>
            <a:srgbClr val="171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0405534" cy="6858001"/>
          </a:xfrm>
          <a:prstGeom prst="rect">
            <a:avLst/>
          </a:prstGeom>
        </p:spPr>
      </p:pic>
      <p:sp>
        <p:nvSpPr>
          <p:cNvPr id="6" name="Title 1"/>
          <p:cNvSpPr>
            <a:spLocks noGrp="1"/>
          </p:cNvSpPr>
          <p:nvPr>
            <p:ph type="ctrTitle"/>
          </p:nvPr>
        </p:nvSpPr>
        <p:spPr>
          <a:xfrm>
            <a:off x="771975" y="857229"/>
            <a:ext cx="8304291" cy="1430448"/>
          </a:xfrm>
        </p:spPr>
        <p:txBody>
          <a:bodyPr>
            <a:noAutofit/>
          </a:bodyPr>
          <a:lstStyle/>
          <a:p>
            <a:pPr algn="l">
              <a:lnSpc>
                <a:spcPct val="100000"/>
              </a:lnSpc>
            </a:pPr>
            <a:r>
              <a:rPr lang="en-US" sz="4800" b="1" dirty="0" smtClean="0">
                <a:solidFill>
                  <a:schemeClr val="bg1"/>
                </a:solidFill>
                <a:latin typeface="Chalkduster"/>
                <a:cs typeface="Chalkduster"/>
              </a:rPr>
              <a:t>Affirming our Faith</a:t>
            </a:r>
            <a:r>
              <a:rPr lang="en-US" sz="4800" b="1" dirty="0" smtClean="0">
                <a:solidFill>
                  <a:schemeClr val="bg1"/>
                </a:solidFill>
                <a:latin typeface="Chalkduster"/>
                <a:cs typeface="Chalkduster"/>
              </a:rPr>
              <a:t/>
            </a:r>
            <a:br>
              <a:rPr lang="en-US" sz="4800" b="1" dirty="0" smtClean="0">
                <a:solidFill>
                  <a:schemeClr val="bg1"/>
                </a:solidFill>
                <a:latin typeface="Chalkduster"/>
                <a:cs typeface="Chalkduster"/>
              </a:rPr>
            </a:br>
            <a:r>
              <a:rPr lang="en-US" sz="4800" b="1" dirty="0" smtClean="0">
                <a:solidFill>
                  <a:schemeClr val="bg1"/>
                </a:solidFill>
                <a:latin typeface="Chalkduster"/>
                <a:cs typeface="Chalkduster"/>
              </a:rPr>
              <a:t>21</a:t>
            </a:r>
            <a:r>
              <a:rPr lang="en-US" sz="4800" b="1" baseline="30000" dirty="0" smtClean="0">
                <a:solidFill>
                  <a:schemeClr val="bg1"/>
                </a:solidFill>
                <a:latin typeface="Chalkduster"/>
                <a:cs typeface="Chalkduster"/>
              </a:rPr>
              <a:t>st</a:t>
            </a:r>
            <a:r>
              <a:rPr lang="en-US" sz="4800" b="1" dirty="0" smtClean="0">
                <a:solidFill>
                  <a:schemeClr val="bg1"/>
                </a:solidFill>
                <a:latin typeface="Chalkduster"/>
                <a:cs typeface="Chalkduster"/>
              </a:rPr>
              <a:t> Century Style</a:t>
            </a:r>
            <a:endParaRPr lang="en-US" sz="4800" b="1" dirty="0">
              <a:solidFill>
                <a:schemeClr val="bg1"/>
              </a:solidFill>
              <a:latin typeface="Chalkduster"/>
              <a:cs typeface="Chalkduster"/>
            </a:endParaRPr>
          </a:p>
        </p:txBody>
      </p:sp>
      <p:sp>
        <p:nvSpPr>
          <p:cNvPr id="7" name="Subtitle 2"/>
          <p:cNvSpPr>
            <a:spLocks noGrp="1"/>
          </p:cNvSpPr>
          <p:nvPr>
            <p:ph type="subTitle" idx="1"/>
          </p:nvPr>
        </p:nvSpPr>
        <p:spPr>
          <a:xfrm>
            <a:off x="3905259" y="2912530"/>
            <a:ext cx="6498159" cy="2417841"/>
          </a:xfrm>
        </p:spPr>
        <p:txBody>
          <a:bodyPr>
            <a:normAutofit fontScale="92500" lnSpcReduction="10000"/>
          </a:bodyPr>
          <a:lstStyle/>
          <a:p>
            <a:endParaRPr lang="en-US" dirty="0" smtClean="0"/>
          </a:p>
          <a:p>
            <a:pPr algn="l"/>
            <a:r>
              <a:rPr lang="en-US" sz="3100" dirty="0" smtClean="0">
                <a:solidFill>
                  <a:srgbClr val="99FFCC"/>
                </a:solidFill>
                <a:latin typeface="Verdana" panose="020B0604030504040204" pitchFamily="34" charset="0"/>
                <a:ea typeface="Verdana" panose="020B0604030504040204" pitchFamily="34" charset="0"/>
                <a:cs typeface="Verdana" panose="020B0604030504040204" pitchFamily="34" charset="0"/>
              </a:rPr>
              <a:t>CCCVaT 2018 Conference</a:t>
            </a:r>
          </a:p>
          <a:p>
            <a:pPr algn="l"/>
            <a:r>
              <a:rPr lang="en-US" sz="3100" dirty="0" smtClean="0">
                <a:solidFill>
                  <a:srgbClr val="99FFCC"/>
                </a:solidFill>
                <a:latin typeface="Verdana" panose="020B0604030504040204" pitchFamily="34" charset="0"/>
                <a:ea typeface="Verdana" panose="020B0604030504040204" pitchFamily="34" charset="0"/>
                <a:cs typeface="Verdana" panose="020B0604030504040204" pitchFamily="34" charset="0"/>
              </a:rPr>
              <a:t>Dr David Wilson</a:t>
            </a:r>
          </a:p>
          <a:p>
            <a:pPr algn="l"/>
            <a:r>
              <a:rPr lang="en-US" sz="3100" dirty="0" smtClean="0">
                <a:solidFill>
                  <a:srgbClr val="99FFCC"/>
                </a:solidFill>
                <a:latin typeface="Verdana" panose="020B0604030504040204" pitchFamily="34" charset="0"/>
                <a:ea typeface="Verdana" panose="020B0604030504040204" pitchFamily="34" charset="0"/>
                <a:cs typeface="Verdana" panose="020B0604030504040204" pitchFamily="34" charset="0"/>
              </a:rPr>
              <a:t>Director</a:t>
            </a:r>
          </a:p>
          <a:p>
            <a:pPr algn="l"/>
            <a:r>
              <a:rPr lang="en-US" sz="3100" dirty="0" smtClean="0">
                <a:solidFill>
                  <a:srgbClr val="99FFCC"/>
                </a:solidFill>
                <a:latin typeface="Verdana" panose="020B0604030504040204" pitchFamily="34" charset="0"/>
                <a:ea typeface="Verdana" panose="020B0604030504040204" pitchFamily="34" charset="0"/>
                <a:cs typeface="Verdana" panose="020B0604030504040204" pitchFamily="34" charset="0"/>
              </a:rPr>
              <a:t>The Barnabas Connection</a:t>
            </a:r>
            <a:endParaRPr lang="en-US" sz="3100" dirty="0">
              <a:solidFill>
                <a:srgbClr val="99FFCC"/>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390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7" y="93341"/>
            <a:ext cx="7806265" cy="1430448"/>
          </a:xfrm>
        </p:spPr>
        <p:txBody>
          <a:bodyPr>
            <a:normAutofit/>
          </a:bodyPr>
          <a:lstStyle/>
          <a:p>
            <a:pPr algn="l"/>
            <a:r>
              <a:rPr lang="en-US" sz="4800" b="1" dirty="0" smtClean="0">
                <a:solidFill>
                  <a:schemeClr val="bg1"/>
                </a:solidFill>
                <a:latin typeface="Chalkduster"/>
                <a:cs typeface="Chalkduster"/>
              </a:rPr>
              <a:t>Introduction</a:t>
            </a:r>
            <a:endParaRPr lang="en-US" sz="48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1</a:t>
            </a:r>
            <a:endParaRPr lang="en-US" sz="4800" b="1" dirty="0">
              <a:solidFill>
                <a:schemeClr val="bg1"/>
              </a:solidFill>
              <a:latin typeface="Chalkduster"/>
              <a:cs typeface="Chalkduster"/>
            </a:endParaRPr>
          </a:p>
        </p:txBody>
      </p:sp>
      <p:sp>
        <p:nvSpPr>
          <p:cNvPr id="8" name="Content Placeholder 2"/>
          <p:cNvSpPr txBox="1">
            <a:spLocks/>
          </p:cNvSpPr>
          <p:nvPr/>
        </p:nvSpPr>
        <p:spPr>
          <a:xfrm>
            <a:off x="694266" y="1626655"/>
            <a:ext cx="10067285" cy="4572000"/>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spcAft>
                <a:spcPts val="600"/>
              </a:spcAft>
            </a:pPr>
            <a:r>
              <a:rPr lang="en-US" dirty="0" smtClean="0">
                <a:latin typeface="Verdana" panose="020B0604030504040204" pitchFamily="34" charset="0"/>
                <a:ea typeface="Verdana" panose="020B0604030504040204" pitchFamily="34" charset="0"/>
                <a:cs typeface="Verdana" panose="020B0604030504040204" pitchFamily="34" charset="0"/>
              </a:rPr>
              <a:t>Josh McDowell</a:t>
            </a:r>
          </a:p>
          <a:p>
            <a:pPr algn="l">
              <a:lnSpc>
                <a:spcPct val="150000"/>
              </a:lnSpc>
              <a:spcBef>
                <a:spcPts val="600"/>
              </a:spcBef>
              <a:spcAft>
                <a:spcPts val="600"/>
              </a:spcAft>
            </a:pPr>
            <a:r>
              <a:rPr lang="en-US" dirty="0" smtClean="0">
                <a:latin typeface="Verdana" panose="020B0604030504040204" pitchFamily="34" charset="0"/>
                <a:ea typeface="Verdana" panose="020B0604030504040204" pitchFamily="34" charset="0"/>
                <a:cs typeface="Verdana" panose="020B0604030504040204" pitchFamily="34" charset="0"/>
              </a:rPr>
              <a:t>Evidence that Demands a Verdict</a:t>
            </a:r>
          </a:p>
          <a:p>
            <a:pPr algn="l">
              <a:lnSpc>
                <a:spcPct val="150000"/>
              </a:lnSpc>
              <a:spcBef>
                <a:spcPts val="600"/>
              </a:spcBef>
              <a:spcAft>
                <a:spcPts val="600"/>
              </a:spcAft>
            </a:pPr>
            <a:r>
              <a:rPr lang="en-US" dirty="0" smtClean="0">
                <a:latin typeface="Verdana" panose="020B0604030504040204" pitchFamily="34" charset="0"/>
                <a:ea typeface="Verdana" panose="020B0604030504040204" pitchFamily="34" charset="0"/>
                <a:cs typeface="Verdana" panose="020B0604030504040204" pitchFamily="34" charset="0"/>
              </a:rPr>
              <a:t>More Evidence that Demands a Verdict</a:t>
            </a:r>
          </a:p>
          <a:p>
            <a:pPr algn="l">
              <a:lnSpc>
                <a:spcPct val="150000"/>
              </a:lnSpc>
              <a:spcBef>
                <a:spcPts val="600"/>
              </a:spcBef>
              <a:spcAft>
                <a:spcPts val="600"/>
              </a:spcAft>
            </a:pPr>
            <a:r>
              <a:rPr lang="en-US" dirty="0" smtClean="0">
                <a:latin typeface="Verdana" panose="020B0604030504040204" pitchFamily="34" charset="0"/>
                <a:ea typeface="Verdana" panose="020B0604030504040204" pitchFamily="34" charset="0"/>
                <a:cs typeface="Verdana" panose="020B0604030504040204" pitchFamily="34" charset="0"/>
              </a:rPr>
              <a:t>A reasoned approach to believing that God exists, Jesus rose from the dead, and the Bible is God’s revealed truth.</a:t>
            </a:r>
          </a:p>
          <a:p>
            <a:pPr algn="l">
              <a:lnSpc>
                <a:spcPct val="150000"/>
              </a:lnSpc>
              <a:spcBef>
                <a:spcPts val="600"/>
              </a:spcBef>
              <a:spcAft>
                <a:spcPts val="600"/>
              </a:spcAft>
            </a:pPr>
            <a:r>
              <a:rPr lang="en-AU" i="1" dirty="0" smtClean="0">
                <a:latin typeface="Verdana" panose="020B0604030504040204" pitchFamily="34" charset="0"/>
                <a:ea typeface="Verdana" panose="020B0604030504040204" pitchFamily="34" charset="0"/>
                <a:cs typeface="Verdana" panose="020B0604030504040204" pitchFamily="34" charset="0"/>
              </a:rPr>
              <a:t>“God’s Word tells us we must “always be ready to give a defence to everyone who asks you for a reason for the hope that is in you” (1 Peter 3:15). This updated classic from Josh McDowell and Sean McDowell will give you the tools you need to do just that.”</a:t>
            </a:r>
          </a:p>
          <a:p>
            <a:endParaRPr lang="en-US" dirty="0"/>
          </a:p>
        </p:txBody>
      </p:sp>
    </p:spTree>
    <p:extLst>
      <p:ext uri="{BB962C8B-B14F-4D97-AF65-F5344CB8AC3E}">
        <p14:creationId xmlns:p14="http://schemas.microsoft.com/office/powerpoint/2010/main" val="211480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7" y="93341"/>
            <a:ext cx="11278658" cy="1430448"/>
          </a:xfrm>
        </p:spPr>
        <p:txBody>
          <a:bodyPr>
            <a:normAutofit/>
          </a:bodyPr>
          <a:lstStyle/>
          <a:p>
            <a:pPr algn="l"/>
            <a:r>
              <a:rPr lang="en-US" sz="4400" b="1" dirty="0">
                <a:solidFill>
                  <a:schemeClr val="bg1"/>
                </a:solidFill>
                <a:latin typeface="Chalkduster"/>
                <a:cs typeface="Chalkduster"/>
              </a:rPr>
              <a:t>Defending the Faith: Paul’s Example</a:t>
            </a: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a:solidFill>
                  <a:schemeClr val="bg1"/>
                </a:solidFill>
                <a:latin typeface="Chalkduster"/>
                <a:cs typeface="Chalkduster"/>
              </a:rPr>
              <a:t>2</a:t>
            </a:r>
            <a:endParaRPr lang="en-US" sz="4800" b="1" dirty="0">
              <a:solidFill>
                <a:schemeClr val="bg1"/>
              </a:solidFill>
              <a:latin typeface="Chalkduster"/>
              <a:cs typeface="Chalkduster"/>
            </a:endParaRPr>
          </a:p>
        </p:txBody>
      </p:sp>
      <p:sp>
        <p:nvSpPr>
          <p:cNvPr id="9" name="Content Placeholder 2"/>
          <p:cNvSpPr txBox="1">
            <a:spLocks/>
          </p:cNvSpPr>
          <p:nvPr/>
        </p:nvSpPr>
        <p:spPr>
          <a:xfrm>
            <a:off x="739902" y="1612773"/>
            <a:ext cx="10459800" cy="4572000"/>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spcAft>
                <a:spcPts val="600"/>
              </a:spcAft>
            </a:pPr>
            <a:r>
              <a:rPr lang="en-US" sz="3200" b="1" dirty="0" smtClean="0">
                <a:latin typeface="Verdana" panose="020B0604030504040204" pitchFamily="34" charset="0"/>
                <a:ea typeface="Verdana" panose="020B0604030504040204" pitchFamily="34" charset="0"/>
                <a:cs typeface="Verdana" panose="020B0604030504040204" pitchFamily="34" charset="0"/>
              </a:rPr>
              <a:t>Acts 22:1-2</a:t>
            </a:r>
          </a:p>
          <a:p>
            <a:pPr algn="l">
              <a:lnSpc>
                <a:spcPct val="150000"/>
              </a:lnSpc>
              <a:spcBef>
                <a:spcPts val="600"/>
              </a:spcBef>
              <a:spcAft>
                <a:spcPts val="600"/>
              </a:spcAft>
            </a:pPr>
            <a:r>
              <a:rPr lang="en-US" sz="3200" i="1" dirty="0" smtClean="0">
                <a:latin typeface="Verdana" panose="020B0604030504040204" pitchFamily="34" charset="0"/>
                <a:ea typeface="Verdana" panose="020B0604030504040204" pitchFamily="34" charset="0"/>
                <a:cs typeface="Verdana" panose="020B0604030504040204" pitchFamily="34" charset="0"/>
              </a:rPr>
              <a:t>“Brothers and fathers, listen now to my defense before you.” </a:t>
            </a:r>
            <a:r>
              <a:rPr lang="en-US" sz="3200" dirty="0" smtClean="0">
                <a:latin typeface="Verdana" panose="020B0604030504040204" pitchFamily="34" charset="0"/>
                <a:ea typeface="Verdana" panose="020B0604030504040204" pitchFamily="34" charset="0"/>
                <a:cs typeface="Verdana" panose="020B0604030504040204" pitchFamily="34" charset="0"/>
              </a:rPr>
              <a:t>When they heard that he was addressing them in the Hebrew language, they became even quieter.</a:t>
            </a:r>
          </a:p>
          <a:p>
            <a:pPr algn="l">
              <a:lnSpc>
                <a:spcPct val="150000"/>
              </a:lnSpc>
              <a:spcBef>
                <a:spcPts val="600"/>
              </a:spcBef>
              <a:spcAft>
                <a:spcPts val="600"/>
              </a:spcAft>
            </a:pPr>
            <a:r>
              <a:rPr lang="en-US" sz="3200" dirty="0" smtClean="0">
                <a:latin typeface="Verdana" panose="020B0604030504040204" pitchFamily="34" charset="0"/>
                <a:ea typeface="Verdana" panose="020B0604030504040204" pitchFamily="34" charset="0"/>
                <a:cs typeface="Verdana" panose="020B0604030504040204" pitchFamily="34" charset="0"/>
              </a:rPr>
              <a:t>Defend?</a:t>
            </a:r>
          </a:p>
          <a:p>
            <a:pPr marL="800100" lvl="1" indent="-342900" algn="l">
              <a:lnSpc>
                <a:spcPct val="150000"/>
              </a:lnSpc>
              <a:spcBef>
                <a:spcPts val="600"/>
              </a:spcBef>
              <a:spcAft>
                <a:spcPts val="600"/>
              </a:spcAft>
              <a:buClr>
                <a:srgbClr val="92D050"/>
              </a:buClr>
              <a:buSzPct val="200000"/>
              <a:buFont typeface="Arial" panose="020B0604020202020204" pitchFamily="34" charset="0"/>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Apologia</a:t>
            </a:r>
          </a:p>
          <a:p>
            <a:pPr marL="800100" lvl="1" indent="-342900" algn="l">
              <a:lnSpc>
                <a:spcPct val="150000"/>
              </a:lnSpc>
              <a:spcBef>
                <a:spcPts val="600"/>
              </a:spcBef>
              <a:spcAft>
                <a:spcPts val="600"/>
              </a:spcAft>
              <a:buClr>
                <a:srgbClr val="92D050"/>
              </a:buClr>
              <a:buSzPct val="200000"/>
              <a:buFont typeface="Arial" panose="020B0604020202020204" pitchFamily="34" charset="0"/>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This is why I am doing this</a:t>
            </a:r>
          </a:p>
          <a:p>
            <a:pPr marL="800100" lvl="1" indent="-342900" algn="l">
              <a:lnSpc>
                <a:spcPct val="150000"/>
              </a:lnSpc>
              <a:spcBef>
                <a:spcPts val="600"/>
              </a:spcBef>
              <a:spcAft>
                <a:spcPts val="600"/>
              </a:spcAft>
              <a:buClr>
                <a:srgbClr val="92D050"/>
              </a:buClr>
              <a:buSzPct val="200000"/>
              <a:buFont typeface="Arial" panose="020B0604020202020204" pitchFamily="34" charset="0"/>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Reasons for the way I believe</a:t>
            </a:r>
          </a:p>
          <a:p>
            <a:pPr marL="800100" lvl="1" indent="-342900" algn="l">
              <a:lnSpc>
                <a:spcPct val="150000"/>
              </a:lnSpc>
              <a:spcBef>
                <a:spcPts val="600"/>
              </a:spcBef>
              <a:spcAft>
                <a:spcPts val="600"/>
              </a:spcAft>
              <a:buClr>
                <a:srgbClr val="92D050"/>
              </a:buClr>
              <a:buSzPct val="200000"/>
              <a:buFont typeface="Arial" panose="020B0604020202020204" pitchFamily="34" charset="0"/>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Often defaults into arguments for my thoughts on sexual ethics</a:t>
            </a:r>
          </a:p>
          <a:p>
            <a:pPr marL="800100" lvl="1" indent="-342900" algn="l">
              <a:lnSpc>
                <a:spcPct val="150000"/>
              </a:lnSpc>
              <a:spcBef>
                <a:spcPts val="600"/>
              </a:spcBef>
              <a:spcAft>
                <a:spcPts val="600"/>
              </a:spcAft>
              <a:buClr>
                <a:srgbClr val="92D050"/>
              </a:buClr>
              <a:buSzPct val="200000"/>
              <a:buFont typeface="Arial" panose="020B0604020202020204" pitchFamily="34" charset="0"/>
              <a:buChar char="•"/>
            </a:pPr>
            <a:r>
              <a:rPr lang="en-US" sz="3200" dirty="0" smtClean="0">
                <a:latin typeface="Verdana" panose="020B0604030504040204" pitchFamily="34" charset="0"/>
                <a:ea typeface="Verdana" panose="020B0604030504040204" pitchFamily="34" charset="0"/>
                <a:cs typeface="Verdana" panose="020B0604030504040204" pitchFamily="34" charset="0"/>
              </a:rPr>
              <a:t>And is perceived as quite attacking</a:t>
            </a:r>
            <a:endParaRPr lang="en-AU" sz="3200" dirty="0" smtClean="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7781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7" y="93341"/>
            <a:ext cx="11278658" cy="1430448"/>
          </a:xfrm>
        </p:spPr>
        <p:txBody>
          <a:bodyPr>
            <a:normAutofit/>
          </a:bodyPr>
          <a:lstStyle/>
          <a:p>
            <a:pPr algn="l"/>
            <a:r>
              <a:rPr lang="en-US" sz="4400" b="1" dirty="0">
                <a:solidFill>
                  <a:schemeClr val="bg1"/>
                </a:solidFill>
                <a:latin typeface="Chalkduster"/>
                <a:cs typeface="Chalkduster"/>
              </a:rPr>
              <a:t>Defending the Faith: Paul’s Example</a:t>
            </a: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3</a:t>
            </a:r>
            <a:endParaRPr lang="en-US" sz="4800" b="1" dirty="0">
              <a:solidFill>
                <a:schemeClr val="bg1"/>
              </a:solidFill>
              <a:latin typeface="Chalkduster"/>
              <a:cs typeface="Chalkduster"/>
            </a:endParaRPr>
          </a:p>
        </p:txBody>
      </p:sp>
      <p:pic>
        <p:nvPicPr>
          <p:cNvPr id="8" name="Content Placeholder 3" descr="51ov-qsv6VL.jpg"/>
          <p:cNvPicPr>
            <a:picLocks noChangeAspect="1"/>
          </p:cNvPicPr>
          <p:nvPr/>
        </p:nvPicPr>
        <p:blipFill rotWithShape="1">
          <a:blip r:embed="rId3">
            <a:extLst>
              <a:ext uri="{28A0092B-C50C-407E-A947-70E740481C1C}">
                <a14:useLocalDpi xmlns:a14="http://schemas.microsoft.com/office/drawing/2010/main" val="0"/>
              </a:ext>
            </a:extLst>
          </a:blip>
          <a:srcRect l="-19075" r="-28616"/>
          <a:stretch/>
        </p:blipFill>
        <p:spPr>
          <a:xfrm>
            <a:off x="102" y="1742208"/>
            <a:ext cx="6334023" cy="4621554"/>
          </a:xfrm>
          <a:prstGeom prst="rect">
            <a:avLst/>
          </a:prstGeom>
        </p:spPr>
      </p:pic>
    </p:spTree>
    <p:extLst>
      <p:ext uri="{BB962C8B-B14F-4D97-AF65-F5344CB8AC3E}">
        <p14:creationId xmlns:p14="http://schemas.microsoft.com/office/powerpoint/2010/main" val="81442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7" y="93341"/>
            <a:ext cx="11278658" cy="1430448"/>
          </a:xfrm>
        </p:spPr>
        <p:txBody>
          <a:bodyPr>
            <a:normAutofit/>
          </a:bodyPr>
          <a:lstStyle/>
          <a:p>
            <a:pPr algn="l"/>
            <a:r>
              <a:rPr lang="en-AU" sz="4000" b="1" dirty="0">
                <a:solidFill>
                  <a:schemeClr val="bg1"/>
                </a:solidFill>
                <a:latin typeface="Chalkduster"/>
                <a:cs typeface="Chalkduster"/>
              </a:rPr>
              <a:t>Defending the Faith: Peter’s Instruction</a:t>
            </a:r>
            <a:endParaRPr lang="en-US" sz="40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4</a:t>
            </a:r>
            <a:endParaRPr lang="en-US" sz="4800" b="1" dirty="0">
              <a:solidFill>
                <a:schemeClr val="bg1"/>
              </a:solidFill>
              <a:latin typeface="Chalkduster"/>
              <a:cs typeface="Chalkduster"/>
            </a:endParaRPr>
          </a:p>
        </p:txBody>
      </p:sp>
      <p:sp>
        <p:nvSpPr>
          <p:cNvPr id="9" name="Content Placeholder 2"/>
          <p:cNvSpPr txBox="1">
            <a:spLocks/>
          </p:cNvSpPr>
          <p:nvPr/>
        </p:nvSpPr>
        <p:spPr>
          <a:xfrm>
            <a:off x="694267" y="1626444"/>
            <a:ext cx="8503920" cy="4572000"/>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60000"/>
              </a:lnSpc>
              <a:spcBef>
                <a:spcPts val="0"/>
              </a:spcBef>
              <a:buClr>
                <a:srgbClr val="99FFCC"/>
              </a:buClr>
              <a:buSzPct val="20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1 Peter 3</a:t>
            </a:r>
          </a:p>
          <a:p>
            <a:pPr marL="342900" indent="-342900" algn="l">
              <a:lnSpc>
                <a:spcPct val="160000"/>
              </a:lnSpc>
              <a:spcBef>
                <a:spcPts val="0"/>
              </a:spcBef>
              <a:buClr>
                <a:srgbClr val="99FFCC"/>
              </a:buClr>
              <a:buSzPct val="20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1 Peter 3:15-17</a:t>
            </a:r>
          </a:p>
          <a:p>
            <a:pPr marL="800100" lvl="1" indent="-342900" algn="l">
              <a:lnSpc>
                <a:spcPct val="160000"/>
              </a:lnSpc>
              <a:spcBef>
                <a:spcPts val="0"/>
              </a:spcBef>
              <a:buClr>
                <a:srgbClr val="0070C0"/>
              </a:buClr>
              <a:buSzPct val="15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Set apart Christ as Lord in your hearts</a:t>
            </a:r>
          </a:p>
          <a:p>
            <a:pPr marL="800100" lvl="1" indent="-342900" algn="l">
              <a:lnSpc>
                <a:spcPct val="160000"/>
              </a:lnSpc>
              <a:spcBef>
                <a:spcPts val="0"/>
              </a:spcBef>
              <a:buClr>
                <a:srgbClr val="0070C0"/>
              </a:buClr>
              <a:buSzPct val="15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Always be prepared</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Opportunism</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Flying the flag</a:t>
            </a:r>
          </a:p>
          <a:p>
            <a:pPr marL="800100" lvl="1" indent="-342900" algn="l">
              <a:lnSpc>
                <a:spcPct val="160000"/>
              </a:lnSpc>
              <a:spcBef>
                <a:spcPts val="0"/>
              </a:spcBef>
              <a:buClr>
                <a:srgbClr val="0070C0"/>
              </a:buClr>
              <a:buSzPct val="15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Giving a reason</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Precept—Principle—Person</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Here’s why I live this way</a:t>
            </a:r>
          </a:p>
          <a:p>
            <a:pPr marL="800100" lvl="1" indent="-342900" algn="l">
              <a:lnSpc>
                <a:spcPct val="160000"/>
              </a:lnSpc>
              <a:spcBef>
                <a:spcPts val="0"/>
              </a:spcBef>
              <a:buClr>
                <a:srgbClr val="0070C0"/>
              </a:buClr>
              <a:buSzPct val="150000"/>
              <a:buFont typeface="Arial" panose="020B0604020202020204" pitchFamily="34" charset="0"/>
              <a:buChar char="•"/>
            </a:pPr>
            <a:r>
              <a:rPr lang="en-US" sz="3300" dirty="0" smtClean="0">
                <a:latin typeface="Verdana" panose="020B0604030504040204" pitchFamily="34" charset="0"/>
                <a:ea typeface="Verdana" panose="020B0604030504040204" pitchFamily="34" charset="0"/>
                <a:cs typeface="Verdana" panose="020B0604030504040204" pitchFamily="34" charset="0"/>
              </a:rPr>
              <a:t>With gentleness and respect</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An invitation to conversational dialogue</a:t>
            </a:r>
          </a:p>
          <a:p>
            <a:pPr marL="800100" lvl="1" indent="-342900" algn="l">
              <a:lnSpc>
                <a:spcPct val="160000"/>
              </a:lnSpc>
              <a:spcBef>
                <a:spcPts val="0"/>
              </a:spcBef>
              <a:buSzPct val="150000"/>
              <a:buFont typeface="Arial" panose="020B0604020202020204" pitchFamily="34" charset="0"/>
              <a:buChar char="•"/>
            </a:pPr>
            <a:r>
              <a:rPr lang="en-US" sz="3300" dirty="0" err="1" smtClean="0">
                <a:latin typeface="Verdana" panose="020B0604030504040204" pitchFamily="34" charset="0"/>
                <a:ea typeface="Verdana" panose="020B0604030504040204" pitchFamily="34" charset="0"/>
                <a:cs typeface="Verdana" panose="020B0604030504040204" pitchFamily="34" charset="0"/>
              </a:rPr>
              <a:t>Opposers</a:t>
            </a:r>
            <a:r>
              <a:rPr lang="en-US" sz="3300" dirty="0" smtClean="0">
                <a:latin typeface="Verdana" panose="020B0604030504040204" pitchFamily="34" charset="0"/>
                <a:ea typeface="Verdana" panose="020B0604030504040204" pitchFamily="34" charset="0"/>
                <a:cs typeface="Verdana" panose="020B0604030504040204" pitchFamily="34" charset="0"/>
              </a:rPr>
              <a:t> will be shamed</a:t>
            </a:r>
          </a:p>
          <a:p>
            <a:pPr marL="1257300" lvl="2" indent="-342900" algn="l">
              <a:lnSpc>
                <a:spcPct val="160000"/>
              </a:lnSpc>
              <a:spcBef>
                <a:spcPts val="0"/>
              </a:spcBef>
              <a:buFont typeface="Wingdings" panose="05000000000000000000" pitchFamily="2" charset="2"/>
              <a:buChar char="v"/>
            </a:pPr>
            <a:r>
              <a:rPr lang="en-US" sz="3300" dirty="0" smtClean="0">
                <a:latin typeface="Verdana" panose="020B0604030504040204" pitchFamily="34" charset="0"/>
                <a:ea typeface="Verdana" panose="020B0604030504040204" pitchFamily="34" charset="0"/>
                <a:cs typeface="Verdana" panose="020B0604030504040204" pitchFamily="34" charset="0"/>
              </a:rPr>
              <a:t>Cognitive dissonance</a:t>
            </a:r>
          </a:p>
          <a:p>
            <a:pPr marL="594360" lvl="2"/>
            <a:endParaRPr lang="en-US" dirty="0" smtClean="0"/>
          </a:p>
          <a:p>
            <a:pPr lvl="1"/>
            <a:endParaRPr lang="en-US" dirty="0"/>
          </a:p>
        </p:txBody>
      </p:sp>
    </p:spTree>
    <p:extLst>
      <p:ext uri="{BB962C8B-B14F-4D97-AF65-F5344CB8AC3E}">
        <p14:creationId xmlns:p14="http://schemas.microsoft.com/office/powerpoint/2010/main" val="24667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7" y="93341"/>
            <a:ext cx="11278658" cy="1430448"/>
          </a:xfrm>
        </p:spPr>
        <p:txBody>
          <a:bodyPr>
            <a:normAutofit/>
          </a:bodyPr>
          <a:lstStyle/>
          <a:p>
            <a:pPr algn="l"/>
            <a:r>
              <a:rPr lang="en-AU" sz="4000" b="1" dirty="0">
                <a:solidFill>
                  <a:schemeClr val="bg1"/>
                </a:solidFill>
                <a:latin typeface="Chalkduster"/>
                <a:cs typeface="Chalkduster"/>
              </a:rPr>
              <a:t>Set Christ apart as Lord in your hearts…</a:t>
            </a:r>
            <a:endParaRPr lang="en-US" sz="40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5</a:t>
            </a:r>
            <a:endParaRPr lang="en-US" sz="4800" b="1" dirty="0">
              <a:solidFill>
                <a:schemeClr val="bg1"/>
              </a:solidFill>
              <a:latin typeface="Chalkduster"/>
              <a:cs typeface="Chalkduster"/>
            </a:endParaRPr>
          </a:p>
        </p:txBody>
      </p:sp>
      <p:pic>
        <p:nvPicPr>
          <p:cNvPr id="8" name="Content Placeholder 3" descr="FB_IMG_1519020055430.jpg"/>
          <p:cNvPicPr>
            <a:picLocks noChangeAspect="1"/>
          </p:cNvPicPr>
          <p:nvPr/>
        </p:nvPicPr>
        <p:blipFill rotWithShape="1">
          <a:blip r:embed="rId3">
            <a:extLst>
              <a:ext uri="{28A0092B-C50C-407E-A947-70E740481C1C}">
                <a14:useLocalDpi xmlns:a14="http://schemas.microsoft.com/office/drawing/2010/main" val="0"/>
              </a:ext>
            </a:extLst>
          </a:blip>
          <a:srcRect l="-42335" r="-43667"/>
          <a:stretch/>
        </p:blipFill>
        <p:spPr>
          <a:xfrm>
            <a:off x="-1163193" y="1704975"/>
            <a:ext cx="8503920" cy="4572000"/>
          </a:xfrm>
          <a:prstGeom prst="rect">
            <a:avLst/>
          </a:prstGeom>
        </p:spPr>
      </p:pic>
    </p:spTree>
    <p:extLst>
      <p:ext uri="{BB962C8B-B14F-4D97-AF65-F5344CB8AC3E}">
        <p14:creationId xmlns:p14="http://schemas.microsoft.com/office/powerpoint/2010/main" val="2271987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6" y="93341"/>
            <a:ext cx="12697883" cy="1430448"/>
          </a:xfrm>
        </p:spPr>
        <p:txBody>
          <a:bodyPr>
            <a:normAutofit/>
          </a:bodyPr>
          <a:lstStyle/>
          <a:p>
            <a:pPr algn="l"/>
            <a:r>
              <a:rPr lang="en-AU" sz="3200" b="1" dirty="0">
                <a:solidFill>
                  <a:schemeClr val="bg1"/>
                </a:solidFill>
                <a:latin typeface="Chalkduster"/>
                <a:cs typeface="Chalkduster"/>
              </a:rPr>
              <a:t/>
            </a:r>
            <a:br>
              <a:rPr lang="en-AU" sz="3200" b="1" dirty="0">
                <a:solidFill>
                  <a:schemeClr val="bg1"/>
                </a:solidFill>
                <a:latin typeface="Chalkduster"/>
                <a:cs typeface="Chalkduster"/>
              </a:rPr>
            </a:br>
            <a:r>
              <a:rPr lang="en-AU" sz="3400" b="1" dirty="0">
                <a:solidFill>
                  <a:schemeClr val="bg1"/>
                </a:solidFill>
                <a:latin typeface="Chalkduster"/>
                <a:cs typeface="Chalkduster"/>
              </a:rPr>
              <a:t>Changing the world one conversation at a time</a:t>
            </a:r>
            <a:endParaRPr lang="en-US" sz="34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6</a:t>
            </a:r>
            <a:endParaRPr lang="en-US" sz="4800" b="1" dirty="0">
              <a:solidFill>
                <a:schemeClr val="bg1"/>
              </a:solidFill>
              <a:latin typeface="Chalkduster"/>
              <a:cs typeface="Chalkduster"/>
            </a:endParaRPr>
          </a:p>
        </p:txBody>
      </p:sp>
      <p:sp>
        <p:nvSpPr>
          <p:cNvPr id="9" name="Content Placeholder 2"/>
          <p:cNvSpPr txBox="1">
            <a:spLocks/>
          </p:cNvSpPr>
          <p:nvPr/>
        </p:nvSpPr>
        <p:spPr>
          <a:xfrm>
            <a:off x="123825" y="1712591"/>
            <a:ext cx="10637727" cy="457200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94360" lvl="2" algn="l">
              <a:lnSpc>
                <a:spcPct val="150000"/>
              </a:lnSpc>
              <a:spcBef>
                <a:spcPts val="600"/>
              </a:spcBef>
              <a:spcAft>
                <a:spcPts val="600"/>
              </a:spcAft>
            </a:pPr>
            <a:r>
              <a:rPr lang="en-US" sz="2600" dirty="0" smtClean="0">
                <a:latin typeface="Verdana" panose="020B0604030504040204" pitchFamily="34" charset="0"/>
                <a:ea typeface="Verdana" panose="020B0604030504040204" pitchFamily="34" charset="0"/>
                <a:cs typeface="Verdana" panose="020B0604030504040204" pitchFamily="34" charset="0"/>
              </a:rPr>
              <a:t>“We can take courage from the fact that many people are longing to be in conversation again. We are hungry for a chance to talk. People want to tell their story, and are willing to listen to yours. People want to talk about their concerns and struggles. Too many of us feel isolated, strange, or invisible. Conversation helps end that.”</a:t>
            </a:r>
            <a:endParaRPr lang="en-AU" sz="2600" dirty="0" smtClean="0">
              <a:latin typeface="Verdana" panose="020B0604030504040204" pitchFamily="34" charset="0"/>
              <a:ea typeface="Verdana" panose="020B0604030504040204" pitchFamily="34" charset="0"/>
              <a:cs typeface="Verdana" panose="020B0604030504040204" pitchFamily="34" charset="0"/>
            </a:endParaRPr>
          </a:p>
          <a:p>
            <a:pPr lvl="3" algn="l">
              <a:lnSpc>
                <a:spcPct val="150000"/>
              </a:lnSpc>
              <a:spcBef>
                <a:spcPts val="600"/>
              </a:spcBef>
              <a:spcAft>
                <a:spcPts val="600"/>
              </a:spcAft>
            </a:pPr>
            <a:r>
              <a:rPr lang="en-US" sz="1900" i="1" dirty="0" smtClean="0">
                <a:latin typeface="Verdana" panose="020B0604030504040204" pitchFamily="34" charset="0"/>
                <a:ea typeface="Verdana" panose="020B0604030504040204" pitchFamily="34" charset="0"/>
                <a:cs typeface="Verdana" panose="020B0604030504040204" pitchFamily="34" charset="0"/>
              </a:rPr>
              <a:t>Margaret Wheatley (American writer and Management Consultant) in ‘Turning to One Another: Simple Conversations to Restore Hope to the Future’</a:t>
            </a:r>
            <a:endParaRPr lang="en-AU" sz="1900" i="1" dirty="0" smtClean="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6200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6" y="93341"/>
            <a:ext cx="12697883" cy="1430448"/>
          </a:xfrm>
        </p:spPr>
        <p:txBody>
          <a:bodyPr>
            <a:normAutofit/>
          </a:bodyPr>
          <a:lstStyle/>
          <a:p>
            <a:pPr algn="l"/>
            <a:r>
              <a:rPr lang="en-AU" sz="3200" b="1" dirty="0">
                <a:solidFill>
                  <a:schemeClr val="bg1"/>
                </a:solidFill>
                <a:latin typeface="Chalkduster"/>
                <a:cs typeface="Chalkduster"/>
              </a:rPr>
              <a:t/>
            </a:r>
            <a:br>
              <a:rPr lang="en-AU" sz="3200" b="1" dirty="0">
                <a:solidFill>
                  <a:schemeClr val="bg1"/>
                </a:solidFill>
                <a:latin typeface="Chalkduster"/>
                <a:cs typeface="Chalkduster"/>
              </a:rPr>
            </a:br>
            <a:r>
              <a:rPr lang="en-AU" sz="3600" b="1" dirty="0">
                <a:solidFill>
                  <a:schemeClr val="bg1"/>
                </a:solidFill>
                <a:latin typeface="Chalkduster"/>
                <a:cs typeface="Chalkduster"/>
              </a:rPr>
              <a:t>Advocating for the Faith</a:t>
            </a:r>
            <a:endParaRPr lang="en-US" sz="36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a:solidFill>
                  <a:schemeClr val="bg1"/>
                </a:solidFill>
                <a:latin typeface="Chalkduster"/>
                <a:cs typeface="Chalkduster"/>
              </a:rPr>
              <a:t>7</a:t>
            </a:r>
            <a:endParaRPr lang="en-US" sz="4800" b="1" dirty="0">
              <a:solidFill>
                <a:schemeClr val="bg1"/>
              </a:solidFill>
              <a:latin typeface="Chalkduster"/>
              <a:cs typeface="Chalkduster"/>
            </a:endParaRPr>
          </a:p>
        </p:txBody>
      </p:sp>
      <p:sp>
        <p:nvSpPr>
          <p:cNvPr id="8" name="Content Placeholder 2"/>
          <p:cNvSpPr txBox="1">
            <a:spLocks/>
          </p:cNvSpPr>
          <p:nvPr/>
        </p:nvSpPr>
        <p:spPr>
          <a:xfrm>
            <a:off x="644652" y="1612773"/>
            <a:ext cx="10116900" cy="457200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spcBef>
                <a:spcPts val="600"/>
              </a:spcBef>
              <a:spcAft>
                <a:spcPts val="600"/>
              </a:spcAft>
              <a:buClr>
                <a:srgbClr val="99FFCC"/>
              </a:buClr>
              <a:buSzPct val="20000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Advocate</a:t>
            </a:r>
          </a:p>
          <a:p>
            <a:pPr marL="800100" lvl="1" indent="-342900" algn="l">
              <a:lnSpc>
                <a:spcPct val="150000"/>
              </a:lnSpc>
              <a:spcBef>
                <a:spcPts val="600"/>
              </a:spcBef>
              <a:spcAft>
                <a:spcPts val="600"/>
              </a:spcAft>
              <a:buFont typeface="Wingdings" panose="05000000000000000000" pitchFamily="2" charset="2"/>
              <a:buChar char="v"/>
            </a:pPr>
            <a:r>
              <a:rPr lang="en-US" sz="2400" dirty="0" err="1" smtClean="0">
                <a:latin typeface="Verdana" panose="020B0604030504040204" pitchFamily="34" charset="0"/>
                <a:ea typeface="Verdana" panose="020B0604030504040204" pitchFamily="34" charset="0"/>
                <a:cs typeface="Verdana" panose="020B0604030504040204" pitchFamily="34" charset="0"/>
              </a:rPr>
              <a:t>Parakletos</a:t>
            </a:r>
            <a:r>
              <a:rPr lang="en-US" sz="2400" dirty="0" smtClean="0">
                <a:latin typeface="Verdana" panose="020B0604030504040204" pitchFamily="34" charset="0"/>
                <a:ea typeface="Verdana" panose="020B0604030504040204" pitchFamily="34" charset="0"/>
                <a:cs typeface="Verdana" panose="020B0604030504040204" pitchFamily="34" charset="0"/>
              </a:rPr>
              <a:t>: to come alongside to encourage and enable</a:t>
            </a:r>
          </a:p>
          <a:p>
            <a:pPr marL="342900" indent="-342900" algn="l">
              <a:lnSpc>
                <a:spcPct val="150000"/>
              </a:lnSpc>
              <a:spcBef>
                <a:spcPts val="600"/>
              </a:spcBef>
              <a:spcAft>
                <a:spcPts val="600"/>
              </a:spcAft>
              <a:buClr>
                <a:srgbClr val="99FFCC"/>
              </a:buClr>
              <a:buSzPct val="20000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main characteristics </a:t>
            </a:r>
          </a:p>
          <a:p>
            <a:pPr marL="800100" lvl="1" indent="-3429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Lifestyle</a:t>
            </a:r>
          </a:p>
          <a:p>
            <a:pPr marL="800100" lvl="1" indent="-3429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Relationship</a:t>
            </a:r>
          </a:p>
          <a:p>
            <a:pPr marL="800100" lvl="1" indent="-3429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Synergistic Enquiry</a:t>
            </a:r>
          </a:p>
          <a:p>
            <a:pPr marL="800100" lvl="1" indent="-3429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Cognitive Dissonance</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4834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70" b="40747"/>
          <a:stretch/>
        </p:blipFill>
        <p:spPr>
          <a:xfrm>
            <a:off x="-1" y="-9525"/>
            <a:ext cx="10761553" cy="16192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1553" y="5984341"/>
            <a:ext cx="1430447" cy="873659"/>
          </a:xfrm>
          <a:prstGeom prst="rect">
            <a:avLst/>
          </a:prstGeom>
        </p:spPr>
      </p:pic>
      <p:sp>
        <p:nvSpPr>
          <p:cNvPr id="6" name="Title 1"/>
          <p:cNvSpPr>
            <a:spLocks noGrp="1"/>
          </p:cNvSpPr>
          <p:nvPr>
            <p:ph type="ctrTitle"/>
          </p:nvPr>
        </p:nvSpPr>
        <p:spPr>
          <a:xfrm>
            <a:off x="694266" y="93341"/>
            <a:ext cx="12697883" cy="1430448"/>
          </a:xfrm>
        </p:spPr>
        <p:txBody>
          <a:bodyPr>
            <a:normAutofit/>
          </a:bodyPr>
          <a:lstStyle/>
          <a:p>
            <a:pPr algn="l"/>
            <a:r>
              <a:rPr lang="en-AU" sz="3200" b="1" dirty="0">
                <a:solidFill>
                  <a:schemeClr val="bg1"/>
                </a:solidFill>
                <a:latin typeface="Chalkduster"/>
                <a:cs typeface="Chalkduster"/>
              </a:rPr>
              <a:t/>
            </a:r>
            <a:br>
              <a:rPr lang="en-AU" sz="3200" b="1" dirty="0">
                <a:solidFill>
                  <a:schemeClr val="bg1"/>
                </a:solidFill>
                <a:latin typeface="Chalkduster"/>
                <a:cs typeface="Chalkduster"/>
              </a:rPr>
            </a:br>
            <a:r>
              <a:rPr lang="en-AU" sz="3600" b="1" dirty="0">
                <a:solidFill>
                  <a:schemeClr val="bg1"/>
                </a:solidFill>
                <a:latin typeface="Chalkduster"/>
                <a:cs typeface="Chalkduster"/>
              </a:rPr>
              <a:t>In Conclusion</a:t>
            </a:r>
            <a:endParaRPr lang="en-US" sz="3600" b="1" dirty="0">
              <a:solidFill>
                <a:schemeClr val="bg1"/>
              </a:solidFill>
              <a:latin typeface="Chalkduster"/>
              <a:cs typeface="Chalkduster"/>
            </a:endParaRPr>
          </a:p>
        </p:txBody>
      </p:sp>
      <p:sp>
        <p:nvSpPr>
          <p:cNvPr id="7" name="Title 1"/>
          <p:cNvSpPr txBox="1">
            <a:spLocks/>
          </p:cNvSpPr>
          <p:nvPr/>
        </p:nvSpPr>
        <p:spPr>
          <a:xfrm>
            <a:off x="11191634" y="6067425"/>
            <a:ext cx="628892" cy="70485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800" b="1" dirty="0" smtClean="0">
                <a:solidFill>
                  <a:schemeClr val="bg1"/>
                </a:solidFill>
                <a:latin typeface="Chalkduster"/>
                <a:cs typeface="Chalkduster"/>
              </a:rPr>
              <a:t>8</a:t>
            </a:r>
            <a:endParaRPr lang="en-US" sz="4800" b="1" dirty="0">
              <a:solidFill>
                <a:schemeClr val="bg1"/>
              </a:solidFill>
              <a:latin typeface="Chalkduster"/>
              <a:cs typeface="Chalkduster"/>
            </a:endParaRPr>
          </a:p>
        </p:txBody>
      </p:sp>
      <p:sp>
        <p:nvSpPr>
          <p:cNvPr id="9" name="Content Placeholder 2"/>
          <p:cNvSpPr txBox="1">
            <a:spLocks/>
          </p:cNvSpPr>
          <p:nvPr/>
        </p:nvSpPr>
        <p:spPr>
          <a:xfrm>
            <a:off x="482727" y="1610940"/>
            <a:ext cx="4289298" cy="494226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50000"/>
              </a:lnSpc>
              <a:spcBef>
                <a:spcPts val="600"/>
              </a:spcBef>
              <a:spcAft>
                <a:spcPts val="600"/>
              </a:spcAft>
              <a:buClr>
                <a:srgbClr val="99FFCC"/>
              </a:buClr>
              <a:buSzPct val="20000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Philip Yancey</a:t>
            </a:r>
          </a:p>
          <a:p>
            <a:pPr marL="457200" indent="-457200" algn="l">
              <a:lnSpc>
                <a:spcPct val="150000"/>
              </a:lnSpc>
              <a:spcBef>
                <a:spcPts val="600"/>
              </a:spcBef>
              <a:spcAft>
                <a:spcPts val="600"/>
              </a:spcAft>
              <a:buClr>
                <a:srgbClr val="99FFCC"/>
              </a:buClr>
              <a:buSzPct val="20000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Dispensers of Grace</a:t>
            </a:r>
          </a:p>
          <a:p>
            <a:pPr marL="914400" lvl="1" indent="-4572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Pilgrims</a:t>
            </a:r>
          </a:p>
          <a:p>
            <a:pPr marL="914400" lvl="1" indent="-4572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Activists</a:t>
            </a:r>
          </a:p>
          <a:p>
            <a:pPr marL="914400" lvl="1" indent="-457200" algn="l">
              <a:lnSpc>
                <a:spcPct val="150000"/>
              </a:lnSpc>
              <a:spcBef>
                <a:spcPts val="600"/>
              </a:spcBef>
              <a:spcAft>
                <a:spcPts val="600"/>
              </a:spcAft>
              <a:buFont typeface="Wingdings" panose="05000000000000000000" pitchFamily="2" charset="2"/>
              <a:buChar char="v"/>
            </a:pPr>
            <a:r>
              <a:rPr lang="en-US" sz="2400" dirty="0" smtClean="0">
                <a:latin typeface="Verdana" panose="020B0604030504040204" pitchFamily="34" charset="0"/>
                <a:ea typeface="Verdana" panose="020B0604030504040204" pitchFamily="34" charset="0"/>
                <a:cs typeface="Verdana" panose="020B0604030504040204" pitchFamily="34" charset="0"/>
              </a:rPr>
              <a:t>Artists</a:t>
            </a:r>
          </a:p>
          <a:p>
            <a:pPr lvl="1" algn="l">
              <a:lnSpc>
                <a:spcPct val="150000"/>
              </a:lnSpc>
              <a:spcBef>
                <a:spcPts val="600"/>
              </a:spcBef>
              <a:spcAft>
                <a:spcPts val="600"/>
              </a:spcAft>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274320" lvl="1" algn="l">
              <a:lnSpc>
                <a:spcPct val="150000"/>
              </a:lnSpc>
              <a:spcBef>
                <a:spcPts val="0"/>
              </a:spcBef>
            </a:pPr>
            <a:r>
              <a:rPr lang="en-US" sz="1800" dirty="0" smtClean="0">
                <a:latin typeface="Verdana" panose="020B0604030504040204" pitchFamily="34" charset="0"/>
                <a:ea typeface="Verdana" panose="020B0604030504040204" pitchFamily="34" charset="0"/>
                <a:cs typeface="Verdana" panose="020B0604030504040204" pitchFamily="34" charset="0"/>
              </a:rPr>
              <a:t>Dr David R Wilson</a:t>
            </a:r>
          </a:p>
          <a:p>
            <a:pPr marL="274320" lvl="1" algn="l">
              <a:lnSpc>
                <a:spcPct val="150000"/>
              </a:lnSpc>
              <a:spcBef>
                <a:spcPts val="0"/>
              </a:spcBef>
            </a:pPr>
            <a:r>
              <a:rPr lang="en-US" sz="1800" dirty="0" smtClean="0">
                <a:latin typeface="Verdana" panose="020B0604030504040204" pitchFamily="34" charset="0"/>
                <a:ea typeface="Verdana" panose="020B0604030504040204" pitchFamily="34" charset="0"/>
                <a:cs typeface="Verdana" panose="020B0604030504040204" pitchFamily="34" charset="0"/>
                <a:hlinkClick r:id="rId3"/>
              </a:rPr>
              <a:t>davidroachwilson@gmail.com</a:t>
            </a:r>
            <a:endParaRPr lang="en-US" sz="18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10" name="Content Placeholder 3" descr="FB_IMG_1519020055430.jpg"/>
          <p:cNvPicPr>
            <a:picLocks noChangeAspect="1"/>
          </p:cNvPicPr>
          <p:nvPr/>
        </p:nvPicPr>
        <p:blipFill rotWithShape="1">
          <a:blip r:embed="rId4">
            <a:extLst>
              <a:ext uri="{28A0092B-C50C-407E-A947-70E740481C1C}">
                <a14:useLocalDpi xmlns:a14="http://schemas.microsoft.com/office/drawing/2010/main" val="0"/>
              </a:ext>
            </a:extLst>
          </a:blip>
          <a:srcRect l="-42335" r="-43667"/>
          <a:stretch/>
        </p:blipFill>
        <p:spPr>
          <a:xfrm>
            <a:off x="4263816" y="1712591"/>
            <a:ext cx="8503920" cy="4185814"/>
          </a:xfrm>
          <a:prstGeom prst="rect">
            <a:avLst/>
          </a:prstGeom>
        </p:spPr>
      </p:pic>
    </p:spTree>
    <p:extLst>
      <p:ext uri="{BB962C8B-B14F-4D97-AF65-F5344CB8AC3E}">
        <p14:creationId xmlns:p14="http://schemas.microsoft.com/office/powerpoint/2010/main" val="1946295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D20862-2D9A-461E-8761-98F5D33D12E4}" vid="{1FBBB8A0-4C51-4ADA-B23A-7286F4296B3D}"/>
    </a:ext>
  </a:extLst>
</a:theme>
</file>

<file path=docProps/app.xml><?xml version="1.0" encoding="utf-8"?>
<Properties xmlns="http://schemas.openxmlformats.org/officeDocument/2006/extended-properties" xmlns:vt="http://schemas.openxmlformats.org/officeDocument/2006/docPropsVTypes">
  <Template>Template1</Template>
  <TotalTime>86</TotalTime>
  <Words>380</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Chalkduster</vt:lpstr>
      <vt:lpstr>Verdana</vt:lpstr>
      <vt:lpstr>Wingdings</vt:lpstr>
      <vt:lpstr>Office Theme</vt:lpstr>
      <vt:lpstr>Affirming our Faith 21st Century Style</vt:lpstr>
      <vt:lpstr>Introduction</vt:lpstr>
      <vt:lpstr>Defending the Faith: Paul’s Example</vt:lpstr>
      <vt:lpstr>Defending the Faith: Paul’s Example</vt:lpstr>
      <vt:lpstr>Defending the Faith: Peter’s Instruction</vt:lpstr>
      <vt:lpstr>Set Christ apart as Lord in your hearts…</vt:lpstr>
      <vt:lpstr> Changing the world one conversation at a time</vt:lpstr>
      <vt:lpstr> Advocating for the Faith</vt:lpstr>
      <vt:lpstr> In Conclusion</vt:lpstr>
    </vt:vector>
  </TitlesOfParts>
  <Company>CCCVaT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Gould</dc:creator>
  <cp:lastModifiedBy>Paul Gould</cp:lastModifiedBy>
  <cp:revision>16</cp:revision>
  <dcterms:created xsi:type="dcterms:W3CDTF">2018-04-19T02:21:49Z</dcterms:created>
  <dcterms:modified xsi:type="dcterms:W3CDTF">2018-04-19T03:48:01Z</dcterms:modified>
</cp:coreProperties>
</file>